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58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A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360" autoAdjust="0"/>
    <p:restoredTop sz="94660"/>
  </p:normalViewPr>
  <p:slideViewPr>
    <p:cSldViewPr>
      <p:cViewPr>
        <p:scale>
          <a:sx n="62" d="100"/>
          <a:sy n="62" d="100"/>
        </p:scale>
        <p:origin x="-1602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l"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3528" y="3886200"/>
            <a:ext cx="7088832" cy="175260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lvl1pPr marL="0" indent="0" algn="l">
              <a:buNone/>
              <a:defRPr b="1" cap="all" spc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4566E-8E20-4A0C-8CB7-85A949D6FB00}" type="datetimeFigureOut">
              <a:rPr lang="ru-RU" smtClean="0"/>
              <a:pPr/>
              <a:t>07.01.2019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EADAE-B49A-4190-9387-AA42A147B8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extBox 7"/>
          <p:cNvSpPr txBox="1"/>
          <p:nvPr userDrawn="1"/>
        </p:nvSpPr>
        <p:spPr>
          <a:xfrm rot="16200000">
            <a:off x="827584" y="908721"/>
            <a:ext cx="14185576" cy="4824536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/>
            </a:prstTxWarp>
            <a:spAutoFit/>
            <a:scene3d>
              <a:camera prst="perspectiveRelaxed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5400">
                    <a:schemeClr val="accent1">
                      <a:lumMod val="20000"/>
                      <a:lumOff val="80000"/>
                      <a:alpha val="65000"/>
                    </a:schemeClr>
                  </a:glow>
                </a:effectLst>
                <a:sym typeface="Wingdings"/>
              </a:rPr>
              <a:t>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5400">
                  <a:schemeClr val="accent1">
                    <a:lumMod val="20000"/>
                    <a:lumOff val="80000"/>
                    <a:alpha val="6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548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4566E-8E20-4A0C-8CB7-85A949D6FB00}" type="datetimeFigureOut">
              <a:rPr lang="ru-RU" smtClean="0"/>
              <a:pPr/>
              <a:t>07.01.2019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EADAE-B49A-4190-9387-AA42A147B8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059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4566E-8E20-4A0C-8CB7-85A949D6FB00}" type="datetimeFigureOut">
              <a:rPr lang="ru-RU" smtClean="0"/>
              <a:pPr/>
              <a:t>07.01.2019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EADAE-B49A-4190-9387-AA42A147B8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614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4566E-8E20-4A0C-8CB7-85A949D6FB00}" type="datetimeFigureOut">
              <a:rPr lang="ru-RU" smtClean="0"/>
              <a:pPr/>
              <a:t>07.01.2019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EADAE-B49A-4190-9387-AA42A147B8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9905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4566E-8E20-4A0C-8CB7-85A949D6FB00}" type="datetimeFigureOut">
              <a:rPr lang="ru-RU" smtClean="0"/>
              <a:pPr/>
              <a:t>07.01.2019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EADAE-B49A-4190-9387-AA42A147B8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2240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4566E-8E20-4A0C-8CB7-85A949D6FB00}" type="datetimeFigureOut">
              <a:rPr lang="ru-RU" smtClean="0"/>
              <a:pPr/>
              <a:t>07.01.2019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EADAE-B49A-4190-9387-AA42A147B8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4100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4566E-8E20-4A0C-8CB7-85A949D6FB00}" type="datetimeFigureOut">
              <a:rPr lang="ru-RU" smtClean="0"/>
              <a:pPr/>
              <a:t>07.01.2019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EADAE-B49A-4190-9387-AA42A147B8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8839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4566E-8E20-4A0C-8CB7-85A949D6FB00}" type="datetimeFigureOut">
              <a:rPr lang="ru-RU" smtClean="0"/>
              <a:pPr/>
              <a:t>07.01.2019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EADAE-B49A-4190-9387-AA42A147B8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1544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4566E-8E20-4A0C-8CB7-85A949D6FB00}" type="datetimeFigureOut">
              <a:rPr lang="ru-RU" smtClean="0"/>
              <a:pPr/>
              <a:t>07.01.2019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EADAE-B49A-4190-9387-AA42A147B8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9753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4566E-8E20-4A0C-8CB7-85A949D6FB00}" type="datetimeFigureOut">
              <a:rPr lang="ru-RU" smtClean="0"/>
              <a:pPr/>
              <a:t>07.01.2019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EADAE-B49A-4190-9387-AA42A147B8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108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4566E-8E20-4A0C-8CB7-85A949D6FB00}" type="datetimeFigureOut">
              <a:rPr lang="ru-RU" smtClean="0"/>
              <a:pPr/>
              <a:t>07.01.2019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EADAE-B49A-4190-9387-AA42A147B8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4206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 rot="16200000">
            <a:off x="827584" y="908721"/>
            <a:ext cx="14185576" cy="4824536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/>
            </a:prstTxWarp>
            <a:spAutoFit/>
            <a:scene3d>
              <a:camera prst="perspectiveRelaxed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5400">
                    <a:schemeClr val="accent1">
                      <a:lumMod val="20000"/>
                      <a:lumOff val="80000"/>
                      <a:alpha val="65000"/>
                    </a:schemeClr>
                  </a:glow>
                </a:effectLst>
                <a:sym typeface="Wingdings"/>
              </a:rPr>
              <a:t>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5400">
                  <a:schemeClr val="accent1">
                    <a:lumMod val="20000"/>
                    <a:lumOff val="80000"/>
                    <a:alpha val="65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8762" y="0"/>
            <a:ext cx="9144000" cy="6858000"/>
          </a:xfrm>
          <a:prstGeom prst="rect">
            <a:avLst/>
          </a:prstGeom>
          <a:solidFill>
            <a:schemeClr val="bg1">
              <a:alpha val="8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4566E-8E20-4A0C-8CB7-85A949D6FB00}" type="datetimeFigureOut">
              <a:rPr lang="ru-RU" smtClean="0"/>
              <a:pPr/>
              <a:t>07.01.2019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EADAE-B49A-4190-9387-AA42A147B8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6274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214422"/>
            <a:ext cx="7772400" cy="1470025"/>
          </a:xfrm>
        </p:spPr>
        <p:txBody>
          <a:bodyPr/>
          <a:lstStyle/>
          <a:p>
            <a:r>
              <a:rPr lang="ru-RU" dirty="0" smtClean="0"/>
              <a:t>Подготовка к ЕГЭ по обществознанию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3528" y="2996952"/>
            <a:ext cx="7088832" cy="3528392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dirty="0" smtClean="0"/>
              <a:t>Часть С.</a:t>
            </a:r>
          </a:p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Задание 8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4649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42910" y="428604"/>
            <a:ext cx="7143800" cy="364333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786322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«Политические режимы»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642918"/>
            <a:ext cx="68580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	Вам поручено подготовить развёрнутый ответ. Составьте план, в соответствии с которым вы будете освещать предложенную тему.</a:t>
            </a:r>
          </a:p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	План должен содержать не менее трёх пунктов, из которых два или более детализированы в подпунктах.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 useBgFill="1">
        <p:nvSpPr>
          <p:cNvPr id="12" name="Скругленный прямоугольник 11"/>
          <p:cNvSpPr/>
          <p:nvPr/>
        </p:nvSpPr>
        <p:spPr>
          <a:xfrm>
            <a:off x="642910" y="428604"/>
            <a:ext cx="7143800" cy="3643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Понятие политического режима.</a:t>
            </a:r>
          </a:p>
          <a:p>
            <a:pPr marL="342900" indent="-342900" algn="just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Принципы типологии политических режимов: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	а) демократические и недемократические режимы;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	б) демократические, авторитарные и тоталитарные режимы.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3. 	Признаки демократического режима: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	а) соблюдение прав человека;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	б) выборность органов власти;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	в) подчинение меньшинства большинству.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4.	Признаки авторитарного режима.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5.	Признаки тоталитарного режима.</a:t>
            </a:r>
          </a:p>
          <a:p>
            <a:pPr marL="342900" indent="-342900" algn="ctr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364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42910" y="428604"/>
            <a:ext cx="7143800" cy="364333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78632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«Роль выборов в политическом процессе»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642918"/>
            <a:ext cx="68580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	Вам поручено подготовить развёрнутый ответ. Составьте план, в соответствии с которым вы будете освещать предложенную тему.</a:t>
            </a:r>
          </a:p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	План должен содержать не менее трёх пунктов, из которых два или более детализированы в подпунктах.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 useBgFill="1">
        <p:nvSpPr>
          <p:cNvPr id="12" name="Скругленный прямоугольник 11"/>
          <p:cNvSpPr/>
          <p:nvPr/>
        </p:nvSpPr>
        <p:spPr>
          <a:xfrm>
            <a:off x="642910" y="428604"/>
            <a:ext cx="7143800" cy="3643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AutoNum type="arabicPeriod"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Демократический механизм принятия политических решений.</a:t>
            </a:r>
          </a:p>
          <a:p>
            <a:pPr marL="342900" indent="-342900" algn="just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Избирательные права граждан: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	а) активное избирательное право;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	б) пассивное избирательное право.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3. 	Демократическая процедура выборов.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4. Избирательные системы: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	а) мажоритарная;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	б) пропорциональная;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	в) смешанная.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5. Представительные органы власти.</a:t>
            </a:r>
          </a:p>
          <a:p>
            <a:pPr marL="342900" indent="-342900" algn="ctr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364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42910" y="428604"/>
            <a:ext cx="7143800" cy="364333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78632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«Государство как институт политической системы»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642918"/>
            <a:ext cx="68580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	Вам поручено подготовить развёрнутый ответ. Составьте план, в соответствии с которым вы будете освещать предложенную тему.</a:t>
            </a:r>
          </a:p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	План должен содержать не менее трёх пунктов, из которых два или более детализированы в подпунктах.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 useBgFill="1">
        <p:nvSpPr>
          <p:cNvPr id="12" name="Скругленный прямоугольник 11"/>
          <p:cNvSpPr/>
          <p:nvPr/>
        </p:nvSpPr>
        <p:spPr>
          <a:xfrm>
            <a:off x="642910" y="428604"/>
            <a:ext cx="7143800" cy="3643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AutoNum type="arabicPeriod"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342900" indent="-342900" algn="just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Понятие государства.</a:t>
            </a:r>
          </a:p>
          <a:p>
            <a:pPr marL="342900" indent="-342900" algn="just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Признаки государства.</a:t>
            </a:r>
          </a:p>
          <a:p>
            <a:pPr marL="342900" indent="-342900" algn="just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Функции государства:</a:t>
            </a:r>
          </a:p>
          <a:p>
            <a:pPr marL="800100" lvl="1" indent="-342900" algn="just"/>
            <a:r>
              <a:rPr lang="ru-RU" sz="2000" b="1" dirty="0" smtClean="0">
                <a:solidFill>
                  <a:srgbClr val="002060"/>
                </a:solidFill>
              </a:rPr>
              <a:t>а) внутренние;</a:t>
            </a:r>
          </a:p>
          <a:p>
            <a:pPr marL="800100" lvl="1" indent="-342900" algn="just"/>
            <a:r>
              <a:rPr lang="ru-RU" sz="2000" b="1" dirty="0" smtClean="0">
                <a:solidFill>
                  <a:srgbClr val="002060"/>
                </a:solidFill>
              </a:rPr>
              <a:t>б) внешние.</a:t>
            </a:r>
          </a:p>
          <a:p>
            <a:pPr marL="342900" indent="-342900" algn="just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Государственный аппарат.</a:t>
            </a:r>
          </a:p>
          <a:p>
            <a:pPr marL="342900" indent="-342900" algn="just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Форма государства: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	а) форма правления;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	б) форма государственного устройства;</a:t>
            </a:r>
          </a:p>
          <a:p>
            <a:pPr marL="342900" indent="-342900" algn="just"/>
            <a:r>
              <a:rPr lang="ru-RU" sz="2000" b="1" dirty="0" smtClean="0">
                <a:solidFill>
                  <a:srgbClr val="002060"/>
                </a:solidFill>
              </a:rPr>
              <a:t>	в) политический режим.</a:t>
            </a:r>
          </a:p>
        </p:txBody>
      </p:sp>
    </p:spTree>
    <p:extLst>
      <p:ext uri="{BB962C8B-B14F-4D97-AF65-F5344CB8AC3E}">
        <p14:creationId xmlns:p14="http://schemas.microsoft.com/office/powerpoint/2010/main" xmlns="" val="339364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TP101964290_templa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9AFE7DA-2A8F-4B6C-BD3E-C6908C8EA63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TP101964290_template</Template>
  <TotalTime>52</TotalTime>
  <Words>70</Words>
  <Application>Microsoft Office PowerPoint</Application>
  <PresentationFormat>Экран (4:3)</PresentationFormat>
  <Paragraphs>44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TP101964290_template</vt:lpstr>
      <vt:lpstr>Подготовка к ЕГЭ по обществознанию</vt:lpstr>
      <vt:lpstr>«Политические режимы» </vt:lpstr>
      <vt:lpstr>«Роль выборов в политическом процессе» </vt:lpstr>
      <vt:lpstr>«Государство как институт политической системы» </vt:lpstr>
    </vt:vector>
  </TitlesOfParts>
  <Company>ok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Alex</dc:creator>
  <cp:lastModifiedBy>1</cp:lastModifiedBy>
  <cp:revision>8</cp:revision>
  <dcterms:created xsi:type="dcterms:W3CDTF">2011-05-03T16:15:19Z</dcterms:created>
  <dcterms:modified xsi:type="dcterms:W3CDTF">2019-01-07T13:30:18Z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TC101964291</vt:lpwstr>
  </property>
</Properties>
</file>