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85" r:id="rId5"/>
    <p:sldId id="287" r:id="rId6"/>
    <p:sldId id="311" r:id="rId7"/>
    <p:sldId id="305" r:id="rId8"/>
    <p:sldId id="306" r:id="rId9"/>
    <p:sldId id="310" r:id="rId10"/>
    <p:sldId id="304" r:id="rId11"/>
    <p:sldId id="288" r:id="rId12"/>
    <p:sldId id="276" r:id="rId13"/>
    <p:sldId id="293" r:id="rId14"/>
    <p:sldId id="268" r:id="rId15"/>
    <p:sldId id="295" r:id="rId16"/>
    <p:sldId id="291" r:id="rId17"/>
    <p:sldId id="292" r:id="rId18"/>
    <p:sldId id="297" r:id="rId19"/>
    <p:sldId id="280" r:id="rId20"/>
    <p:sldId id="270" r:id="rId21"/>
    <p:sldId id="296" r:id="rId22"/>
    <p:sldId id="313" r:id="rId23"/>
    <p:sldId id="299" r:id="rId24"/>
    <p:sldId id="300" r:id="rId25"/>
    <p:sldId id="267" r:id="rId26"/>
    <p:sldId id="30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V\&#1056;&#1072;&#1073;&#1086;&#1095;&#1080;&#1081;%20&#1089;&#1090;&#1086;&#1083;\&#1047;&#1072;&#1097;&#1080;&#1090;&#1085;&#1080;&#1082;%20&#1087;&#1088;&#1072;&#1074;\1Vzryv%2040%20megatonnoj%20vodorodnoj%20bomby!.240_xvid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4500594" cy="57864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latin typeface="Monotype Corsiva" pitchFamily="66" charset="0"/>
              </a:rPr>
              <a:t>«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Защитник прав человеческих»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         </a:t>
            </a:r>
            <a:r>
              <a:rPr lang="ru-RU" dirty="0" smtClean="0">
                <a:solidFill>
                  <a:srgbClr val="7030A0"/>
                </a:solidFill>
              </a:rPr>
              <a:t>90- </a:t>
            </a:r>
            <a:r>
              <a:rPr lang="ru-RU" dirty="0" err="1" smtClean="0">
                <a:solidFill>
                  <a:srgbClr val="7030A0"/>
                </a:solidFill>
              </a:rPr>
              <a:t>летию</a:t>
            </a:r>
            <a:r>
              <a:rPr lang="ru-RU" dirty="0" smtClean="0">
                <a:solidFill>
                  <a:srgbClr val="7030A0"/>
                </a:solidFill>
              </a:rPr>
              <a:t> А.Д. Сахарова посвящается.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Documents and Settings\V\Рабочий стол\200px-Sahar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8454" y="714356"/>
            <a:ext cx="4028292" cy="5800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endParaRPr lang="ru-RU" sz="5400" dirty="0" smtClean="0">
              <a:solidFill>
                <a:schemeClr val="tx2"/>
              </a:solidFill>
            </a:endParaRPr>
          </a:p>
          <a:p>
            <a:r>
              <a:rPr lang="ru-RU" sz="5400" b="1" dirty="0" smtClean="0">
                <a:solidFill>
                  <a:schemeClr val="tx2"/>
                </a:solidFill>
              </a:rPr>
              <a:t>Прогресс возможен и безопасен лишь под контролем Разума.</a:t>
            </a:r>
          </a:p>
          <a:p>
            <a:pPr algn="r">
              <a:buNone/>
            </a:pPr>
            <a:r>
              <a:rPr lang="ru-RU" sz="5400" i="1" dirty="0" smtClean="0">
                <a:solidFill>
                  <a:schemeClr val="tx2"/>
                </a:solidFill>
              </a:rPr>
              <a:t>А.Д.Сахаров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4071966" cy="2357454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Комитет прав человека: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И.Г. Шафаревич (слева), А.Д.Сахаров, </a:t>
            </a:r>
            <a:r>
              <a:rPr lang="ru-RU" sz="2700" dirty="0" err="1" smtClean="0"/>
              <a:t>Г.С.Подъяпольский</a:t>
            </a:r>
            <a:r>
              <a:rPr lang="ru-RU" sz="2700" dirty="0" smtClean="0"/>
              <a:t>. Москва, [янв.] 1973</a:t>
            </a:r>
            <a:br>
              <a:rPr lang="ru-RU" sz="27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6146" name="Picture 2" descr="C:\Documents and Settings\V\Рабочий стол\3.3.Comitet prav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876"/>
            <a:ext cx="3681835" cy="2496587"/>
          </a:xfrm>
          <a:prstGeom prst="rect">
            <a:avLst/>
          </a:prstGeom>
          <a:noFill/>
        </p:spPr>
      </p:pic>
      <p:pic>
        <p:nvPicPr>
          <p:cNvPr id="6147" name="Picture 3" descr="C:\Documents and Settings\V\Рабочий стол\3.9. Pushkinsk pl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928670"/>
            <a:ext cx="3857652" cy="251928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6314" y="2828836"/>
            <a:ext cx="400052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/>
              <a:t>На традиционной молчаливой демонстрации в День советской конституции у памятника Пушкину. Москва, 5 декабря 1975</a:t>
            </a:r>
            <a:endParaRPr lang="ru-RU" sz="24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928794" y="2928934"/>
            <a:ext cx="50006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Стрелка вверх 8"/>
          <p:cNvSpPr/>
          <p:nvPr/>
        </p:nvSpPr>
        <p:spPr>
          <a:xfrm>
            <a:off x="6357950" y="4000504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501122" cy="6143668"/>
          </a:xfrm>
        </p:spPr>
        <p:txBody>
          <a:bodyPr>
            <a:normAutofit/>
          </a:bodyPr>
          <a:lstStyle/>
          <a:p>
            <a:pPr lvl="0"/>
            <a:r>
              <a:rPr lang="ru-RU" sz="4400" b="1" dirty="0" smtClean="0">
                <a:solidFill>
                  <a:schemeClr val="tx2"/>
                </a:solidFill>
              </a:rPr>
              <a:t>Я отрицаю сколько – </a:t>
            </a:r>
            <a:r>
              <a:rPr lang="ru-RU" sz="4400" b="1" dirty="0" err="1" smtClean="0">
                <a:solidFill>
                  <a:schemeClr val="tx2"/>
                </a:solidFill>
              </a:rPr>
              <a:t>нибудь</a:t>
            </a:r>
            <a:r>
              <a:rPr lang="ru-RU" sz="4400" b="1" dirty="0" smtClean="0">
                <a:solidFill>
                  <a:schemeClr val="tx2"/>
                </a:solidFill>
              </a:rPr>
              <a:t> существенное устрашающее действие смертной казни на потенциальных преступников. Я уверен в обратном – жестокость порождает жестокость.</a:t>
            </a:r>
          </a:p>
          <a:p>
            <a:pPr lvl="0" algn="r">
              <a:buNone/>
            </a:pPr>
            <a:r>
              <a:rPr lang="ru-RU" sz="4400" i="1" dirty="0" smtClean="0">
                <a:solidFill>
                  <a:schemeClr val="tx2"/>
                </a:solidFill>
              </a:rPr>
              <a:t>А.Д.Сахаров</a:t>
            </a:r>
          </a:p>
          <a:p>
            <a:pPr algn="r">
              <a:buNone/>
            </a:pPr>
            <a:r>
              <a:rPr lang="ru-RU" dirty="0" smtClean="0"/>
              <a:t> 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642918"/>
            <a:ext cx="5929354" cy="58579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1971 году обратился с «Памятной запиской»  к советскому правительству.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В 1974 году собрал пресс-конференцию, на которой сообщил о состоявшемся Дне политзаключённых в СССР.</a:t>
            </a:r>
          </a:p>
          <a:p>
            <a:endParaRPr lang="ru-RU" dirty="0" smtClean="0">
              <a:solidFill>
                <a:schemeClr val="tx2"/>
              </a:solidFill>
            </a:endParaRPr>
          </a:p>
          <a:p>
            <a:r>
              <a:rPr lang="ru-RU" dirty="0" smtClean="0">
                <a:solidFill>
                  <a:schemeClr val="tx2"/>
                </a:solidFill>
              </a:rPr>
              <a:t>В 1975 году написал книгу «О стране и мире». В том же году Сахарову была присуждена Нобелевская премия мира.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V\Рабочий стол\3.8. Tuvim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143248"/>
            <a:ext cx="2478682" cy="32288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642918"/>
            <a:ext cx="257176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квартире </a:t>
            </a:r>
            <a:r>
              <a:rPr lang="ru-RU" sz="2400" dirty="0" err="1" smtClean="0"/>
              <a:t>Ю.Тувима</a:t>
            </a:r>
            <a:r>
              <a:rPr lang="ru-RU" sz="2400" dirty="0" smtClean="0"/>
              <a:t> в день присуждения Нобелевской премии мира.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500306"/>
            <a:ext cx="2857520" cy="857256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700" dirty="0" smtClean="0"/>
              <a:t>Сталинская премия 1953</a:t>
            </a:r>
            <a:endParaRPr lang="ru-RU" sz="2700" dirty="0"/>
          </a:p>
        </p:txBody>
      </p:sp>
      <p:pic>
        <p:nvPicPr>
          <p:cNvPr id="6146" name="Picture 2" descr="C:\Documents and Settings\V\Рабочий стол\150px-Order_of_Leni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1684814" cy="3279772"/>
          </a:xfrm>
          <a:prstGeom prst="rect">
            <a:avLst/>
          </a:prstGeom>
          <a:noFill/>
        </p:spPr>
      </p:pic>
      <p:pic>
        <p:nvPicPr>
          <p:cNvPr id="6147" name="Picture 3" descr="C:\Documents and Settings\V\Рабочий стол\150px-Lenin_Prize_Med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000108"/>
            <a:ext cx="1829583" cy="2695586"/>
          </a:xfrm>
          <a:prstGeom prst="rect">
            <a:avLst/>
          </a:prstGeom>
          <a:noFill/>
        </p:spPr>
      </p:pic>
      <p:pic>
        <p:nvPicPr>
          <p:cNvPr id="6148" name="Picture 4" descr="C:\Documents and Settings\V\Рабочий стол\150px-Stalin_Meda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643314"/>
            <a:ext cx="1857387" cy="286088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428604"/>
            <a:ext cx="22860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Орден Ленина 1953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500042"/>
            <a:ext cx="2786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Ленинская премия 1956</a:t>
            </a:r>
            <a:endParaRPr lang="ru-RU" sz="2400" dirty="0"/>
          </a:p>
        </p:txBody>
      </p:sp>
      <p:pic>
        <p:nvPicPr>
          <p:cNvPr id="8" name="Picture 2" descr="C:\Documents and Settings\V\Рабочий стол\150px-Serp_i_molo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3143248"/>
            <a:ext cx="1735164" cy="310270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858016" y="1214422"/>
            <a:ext cx="20716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Герой Социалистического Труда </a:t>
            </a:r>
            <a:br>
              <a:rPr lang="ru-RU" sz="2400" dirty="0" smtClean="0"/>
            </a:br>
            <a:r>
              <a:rPr lang="ru-RU" sz="2400" dirty="0" smtClean="0"/>
              <a:t>1953, 1955, 1962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04323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Дом, в котором жил Сахаров в Нижнем Новгороде во время ссылки</a:t>
            </a:r>
            <a:endParaRPr lang="ru-RU" sz="2400" dirty="0"/>
          </a:p>
        </p:txBody>
      </p:sp>
      <p:pic>
        <p:nvPicPr>
          <p:cNvPr id="4" name="Picture 2" descr="C:\Documents and Settings\V\Рабочий стол\220px-C0476-NN-Sakharov-hous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071678"/>
            <a:ext cx="2794000" cy="3721100"/>
          </a:xfrm>
          <a:prstGeom prst="rect">
            <a:avLst/>
          </a:prstGeom>
          <a:noFill/>
        </p:spPr>
      </p:pic>
      <p:pic>
        <p:nvPicPr>
          <p:cNvPr id="5" name="Picture 2" descr="C:\Documents and Settings\V\Рабочий стол\ads_rost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857364"/>
            <a:ext cx="2571768" cy="404815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3504" y="500042"/>
            <a:ext cx="2928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         В ссылке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243998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 женой, вскоре после завершения голодовки с насильственной изоляцией. </a:t>
            </a:r>
            <a:br>
              <a:rPr lang="ru-RU" sz="2400" dirty="0" smtClean="0"/>
            </a:br>
            <a:r>
              <a:rPr lang="ru-RU" sz="2400" dirty="0" smtClean="0"/>
              <a:t>25 окт.1985</a:t>
            </a:r>
            <a:endParaRPr lang="ru-RU" sz="2400" dirty="0"/>
          </a:p>
        </p:txBody>
      </p:sp>
      <p:pic>
        <p:nvPicPr>
          <p:cNvPr id="8194" name="Picture 2" descr="C:\Documents and Settings\V\Рабочий стол\4.8.S i Bonner okt 85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0147" y="2924468"/>
            <a:ext cx="4058977" cy="2790548"/>
          </a:xfrm>
          <a:prstGeom prst="rect">
            <a:avLst/>
          </a:prstGeom>
          <a:noFill/>
        </p:spPr>
      </p:pic>
      <p:pic>
        <p:nvPicPr>
          <p:cNvPr id="5" name="Picture 2" descr="C:\Documents and Settings\V\Рабочий стол\220px-BonnerAndSakharovAndKallistratova19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9857" y="785794"/>
            <a:ext cx="4455030" cy="257176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3857628"/>
            <a:ext cx="44291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dirty="0" smtClean="0"/>
              <a:t>Слева направо: </a:t>
            </a:r>
          </a:p>
          <a:p>
            <a:pPr algn="ctr"/>
            <a:r>
              <a:rPr lang="ru-RU" sz="2400" dirty="0" err="1" smtClean="0"/>
              <a:t>E.Боннэр</a:t>
            </a:r>
            <a:r>
              <a:rPr lang="ru-RU" sz="2400" dirty="0" smtClean="0"/>
              <a:t>, А.Сахаров, С.Каллистратова, 1986</a:t>
            </a:r>
            <a:endParaRPr lang="ru-RU" sz="2400" dirty="0"/>
          </a:p>
        </p:txBody>
      </p:sp>
      <p:sp>
        <p:nvSpPr>
          <p:cNvPr id="8" name="Стрелка вниз 7"/>
          <p:cNvSpPr/>
          <p:nvPr/>
        </p:nvSpPr>
        <p:spPr>
          <a:xfrm>
            <a:off x="2428860" y="2285992"/>
            <a:ext cx="48463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6643702" y="3571876"/>
            <a:ext cx="484632" cy="500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357166"/>
            <a:ext cx="3929090" cy="106047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700" dirty="0" smtClean="0"/>
              <a:t>Возвращение из ссылки.   </a:t>
            </a:r>
            <a:br>
              <a:rPr lang="ru-RU" sz="2700" dirty="0" smtClean="0"/>
            </a:br>
            <a:r>
              <a:rPr lang="ru-RU" sz="2700" dirty="0" smtClean="0"/>
              <a:t> Москва, Ярославский вокзал.</a:t>
            </a:r>
            <a:br>
              <a:rPr lang="ru-RU" sz="2700" dirty="0" smtClean="0"/>
            </a:br>
            <a:r>
              <a:rPr lang="ru-RU" sz="2700" dirty="0" smtClean="0"/>
              <a:t>23 дек.1986</a:t>
            </a:r>
            <a:br>
              <a:rPr lang="ru-RU" sz="2700" dirty="0" smtClean="0"/>
            </a:br>
            <a:endParaRPr lang="ru-RU" sz="2700" dirty="0"/>
          </a:p>
        </p:txBody>
      </p:sp>
      <p:pic>
        <p:nvPicPr>
          <p:cNvPr id="9218" name="Picture 2" descr="C:\Documents and Settings\V\Рабочий стол\5.1.Yaroslavski voksal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502" y="489355"/>
            <a:ext cx="3404490" cy="265389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3105835"/>
            <a:ext cx="485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9219" name="Picture 3" descr="C:\Documents and Settings\V\Рабочий стол\5.4. Forum za mir feb 87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141685"/>
            <a:ext cx="3698786" cy="264463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	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5072074"/>
            <a:ext cx="3857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На съезде народных депутатов. Москва, </a:t>
            </a:r>
          </a:p>
          <a:p>
            <a:pPr algn="ctr"/>
            <a:r>
              <a:rPr lang="ru-RU" sz="2400" dirty="0" smtClean="0"/>
              <a:t>май-июнь 1989</a:t>
            </a:r>
            <a:endParaRPr lang="ru-RU" sz="2400" dirty="0"/>
          </a:p>
        </p:txBody>
      </p:sp>
      <p:pic>
        <p:nvPicPr>
          <p:cNvPr id="11" name="Picture 5" descr="C:\Documents and Settings\V\Рабочий стол\5.5.C Zeldovich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429132"/>
            <a:ext cx="3204802" cy="223045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85720" y="3286123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/>
              <a:t>На 4-м международном семинаре по квантовой гравитации </a:t>
            </a:r>
          </a:p>
          <a:p>
            <a:pPr algn="ctr">
              <a:buNone/>
            </a:pPr>
            <a:r>
              <a:rPr lang="ru-RU" sz="2400" dirty="0" smtClean="0"/>
              <a:t>Москва, 25 мая 1987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5357850" cy="72547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На вручении диплома почетного   доктора университета Болоньи.1989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Италия, 6 фев.1989\\</a:t>
            </a:r>
            <a:endParaRPr lang="ru-RU" dirty="0"/>
          </a:p>
        </p:txBody>
      </p:sp>
      <p:pic>
        <p:nvPicPr>
          <p:cNvPr id="11267" name="Picture 3" descr="C:\Documents and Settings\V\Рабочий стол\5.17.Italy6.02.89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145961"/>
            <a:ext cx="3286148" cy="2601533"/>
          </a:xfrm>
          <a:prstGeom prst="rect">
            <a:avLst/>
          </a:prstGeom>
          <a:noFill/>
        </p:spPr>
      </p:pic>
      <p:pic>
        <p:nvPicPr>
          <p:cNvPr id="11268" name="Picture 4" descr="C:\Documents and Settings\V\Рабочий стол\5.15. v Armenii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3609351"/>
            <a:ext cx="1571636" cy="293715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215074" y="2143116"/>
            <a:ext cx="27146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Армении после землетрясения.</a:t>
            </a:r>
          </a:p>
          <a:p>
            <a:endParaRPr lang="ru-RU" sz="2400" dirty="0" smtClean="0"/>
          </a:p>
          <a:p>
            <a:r>
              <a:rPr lang="ru-RU" sz="2400" dirty="0" smtClean="0"/>
              <a:t>Спитак, дек.1988</a:t>
            </a:r>
            <a:endParaRPr lang="ru-RU" sz="24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857488" y="4429132"/>
            <a:ext cx="3571900" cy="1714511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400" dirty="0"/>
          </a:p>
        </p:txBody>
      </p:sp>
      <p:pic>
        <p:nvPicPr>
          <p:cNvPr id="10" name="Picture 4" descr="C:\Documents and Settings\V\Рабочий стол\5.21.S na cyezde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14818"/>
            <a:ext cx="3299937" cy="245877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85720" y="2071678"/>
            <a:ext cx="25003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 Форуме "За безъядерный мир...". </a:t>
            </a:r>
          </a:p>
          <a:p>
            <a:r>
              <a:rPr lang="ru-RU" sz="2400" dirty="0" smtClean="0"/>
              <a:t>Москва, 14-16 фев.1987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115328" cy="6143668"/>
          </a:xfrm>
        </p:spPr>
        <p:txBody>
          <a:bodyPr>
            <a:noAutofit/>
          </a:bodyPr>
          <a:lstStyle/>
          <a:p>
            <a:pPr lvl="0"/>
            <a:r>
              <a:rPr lang="ru-RU" sz="4000" dirty="0" smtClean="0">
                <a:solidFill>
                  <a:schemeClr val="tx2"/>
                </a:solidFill>
              </a:rPr>
              <a:t> Моим идеалом стало открытое плюралистическое общество с безусловным соблюдением основных гражданских и политических прав человека, общество со смешанной экономикой, осуществляющее научно регулируемый всесторонний прогресс.</a:t>
            </a:r>
          </a:p>
          <a:p>
            <a:pPr lvl="0" algn="r"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А.Д.Сахаров</a:t>
            </a:r>
          </a:p>
          <a:p>
            <a:pPr>
              <a:buNone/>
            </a:pPr>
            <a:r>
              <a:rPr lang="ru-RU" sz="4000" dirty="0" smtClean="0"/>
              <a:t> 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372" y="214290"/>
            <a:ext cx="4786346" cy="650085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 «Не из ложной скромности, а из желания быть точным замечу, что судьба моя оказалась крупнее, чем моя личность. Я лишь старался быть на уровне собственной судьбы».</a:t>
            </a:r>
            <a:br>
              <a:rPr lang="ru-RU" sz="3600" dirty="0" smtClean="0">
                <a:solidFill>
                  <a:schemeClr val="tx2"/>
                </a:solidFill>
              </a:rPr>
            </a:br>
            <a:r>
              <a:rPr lang="ru-RU" sz="3600" dirty="0" smtClean="0">
                <a:solidFill>
                  <a:schemeClr val="tx2"/>
                </a:solidFill>
              </a:rPr>
              <a:t>                                                      А.Д. Сахаров.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Documents and Settings\V\Рабочий стол\SakharovAndrDmit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08841"/>
            <a:ext cx="3771920" cy="4891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14.12.1989г</a:t>
            </a:r>
            <a:endParaRPr lang="ru-RU" dirty="0"/>
          </a:p>
        </p:txBody>
      </p:sp>
      <p:pic>
        <p:nvPicPr>
          <p:cNvPr id="8194" name="Picture 2" descr="C:\Documents and Settings\V\Рабочий стол\sakharov0последний деньиз жизни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81250" y="2382044"/>
            <a:ext cx="4381500" cy="2962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714356"/>
            <a:ext cx="4900618" cy="5786478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solidFill>
                  <a:schemeClr val="tx2"/>
                </a:solidFill>
              </a:rPr>
              <a:t>Среди работ Сахарова Андрея Дмитриевича – работы по физике элементарных частиц, магнитной гидродинамике, физике плазмы, управляемому термоядерному синтезу, элементарным частицам, астрофизике . Предсказал появление интернета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V\Рабочий стол\ads_b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3143272" cy="459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857232"/>
            <a:ext cx="5214974" cy="5572164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sz="2800" dirty="0" smtClean="0">
                <a:solidFill>
                  <a:schemeClr val="tx2"/>
                </a:solidFill>
              </a:rPr>
              <a:t>Сахаров Андрей Дмитриевич – лидер правозащитного движения в СССР, выступал против ввода советских войск в Афганистан, один из основателей Московского комитета прав человека, написал книгу «О стране и мире», «Размышления о прогрессе, мирном сосуществовании и интеллектуальной свободе».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V\Рабочий стол\ads_bs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3143272" cy="459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1285860"/>
            <a:ext cx="5757874" cy="484030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1979 году именем А. Д. Сахарова назван астероид.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В августе 1984 года в Нью-Йорке перекресток 67-й улицы и 3-й авеню получает название «Угол Сахарова-Боннэр», а в Вашингтоне — площадь, где расположено советское посольство, переименовывается в «Площадь Сахарова»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Picture 2" descr="C:\Documents and Settings\V\Рабочий стол\im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34" y="1428736"/>
            <a:ext cx="2752744" cy="4346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На западном въезде в Иерусалим расположены «Сады Сахарова»; его именем названы улицы в некоторых городах Израиля.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В Москве есть проспект Академика Сахарова, а также работает музей и общественный центр его имени.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В Нижнем Новгороде существует музей Сахарова — квартира на первом этаже 12-этажного дома (микрорайон Щербинки), в которой Сахаров жил в течение семи лет ссылки. С 1992 года в городе проводится Международный фестиваль искусств имени Сахарова.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pic>
        <p:nvPicPr>
          <p:cNvPr id="5122" name="Picture 2" descr="C:\Documents and Settings\V\Рабочий стол\220px-SakharovUnivStPetersbur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3221023" cy="505492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6248" y="1571612"/>
            <a:ext cx="42862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В Санкт-Петербурге именем А. Д. Сахарова названы площадь, на которой установлен памятник, и «Парк имени Академика Сахарова».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1571612"/>
            <a:ext cx="5257808" cy="455455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В 1988 году Европарламент учредил премию «За свободу мысли» имени Андрея Сахарова, которая присуждается ежегодно за «достижения в деле защиты прав человека и его основных свобод, а также за уважение международного законодательства и развитие демократии».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4" name="Picture 2" descr="C:\Documents and Settings\V\Рабочий стол\img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934" y="1428736"/>
            <a:ext cx="2752744" cy="4346439"/>
          </a:xfrm>
          <a:prstGeom prst="rect">
            <a:avLst/>
          </a:prstGeom>
          <a:noFill/>
        </p:spPr>
      </p:pic>
      <p:sp>
        <p:nvSpPr>
          <p:cNvPr id="5" name="Круговая стрелка 4">
            <a:hlinkClick r:id="rId3" action="ppaction://hlinksldjump"/>
          </p:cNvPr>
          <p:cNvSpPr/>
          <p:nvPr/>
        </p:nvSpPr>
        <p:spPr>
          <a:xfrm>
            <a:off x="8429652" y="6286520"/>
            <a:ext cx="428628" cy="28575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V\Рабочий стол\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2651132" cy="3935911"/>
          </a:xfrm>
          <a:prstGeom prst="rect">
            <a:avLst/>
          </a:prstGeom>
          <a:noFill/>
        </p:spPr>
      </p:pic>
      <p:pic>
        <p:nvPicPr>
          <p:cNvPr id="2051" name="Picture 3" descr="C:\Documents and Settings\V\Рабочий стол\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437528"/>
            <a:ext cx="2143140" cy="40225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1" y="500042"/>
            <a:ext cx="2928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Сахаров </a:t>
            </a:r>
          </a:p>
          <a:p>
            <a:pPr algn="ctr"/>
            <a:r>
              <a:rPr lang="ru-RU" sz="2400" dirty="0" smtClean="0"/>
              <a:t>Дмитрий Иванович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72198" y="214291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</a:rPr>
              <a:t>Екатерина Алексеевна Сахарова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07216" y="928670"/>
            <a:ext cx="24649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Андрей Сахаров и двоюродная сестра Ирина </a:t>
            </a:r>
            <a:endParaRPr lang="ru-RU" sz="2400" dirty="0"/>
          </a:p>
        </p:txBody>
      </p:sp>
      <p:pic>
        <p:nvPicPr>
          <p:cNvPr id="1026" name="Picture 2" descr="C:\Documents and Settings\V\Рабочий стол\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571744"/>
            <a:ext cx="1651000" cy="2197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4186238" cy="1643074"/>
          </a:xfrm>
        </p:spPr>
        <p:txBody>
          <a:bodyPr>
            <a:noAutofit/>
          </a:bodyPr>
          <a:lstStyle/>
          <a:p>
            <a:r>
              <a:rPr lang="ru-RU" sz="2400" dirty="0" smtClean="0"/>
              <a:t>Студенческий билет первокурсника МГУ им. Покровского.</a:t>
            </a:r>
            <a:br>
              <a:rPr lang="ru-RU" sz="2400" dirty="0" smtClean="0"/>
            </a:br>
            <a:r>
              <a:rPr lang="ru-RU" sz="2400" dirty="0" smtClean="0"/>
              <a:t> Москва, сент.1938</a:t>
            </a:r>
            <a:endParaRPr lang="ru-RU" sz="2400" dirty="0"/>
          </a:p>
        </p:txBody>
      </p:sp>
      <p:pic>
        <p:nvPicPr>
          <p:cNvPr id="3074" name="Picture 2" descr="C:\Documents and Settings\V\Рабочий стол\1.1. stud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3485308" cy="2143140"/>
          </a:xfrm>
          <a:prstGeom prst="rect">
            <a:avLst/>
          </a:prstGeom>
          <a:noFill/>
        </p:spPr>
      </p:pic>
      <p:pic>
        <p:nvPicPr>
          <p:cNvPr id="3075" name="Picture 3" descr="C:\Documents and Settings\V\Рабочий стол\1.7.Aspirant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142984"/>
            <a:ext cx="2448375" cy="336652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86380" y="214291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Аспирант </a:t>
            </a:r>
            <a:r>
              <a:rPr lang="ru-RU" sz="2400" dirty="0" err="1" smtClean="0"/>
              <a:t>ФИАНа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 Москва, ок.1945</a:t>
            </a:r>
            <a:endParaRPr lang="ru-RU" sz="2400" dirty="0"/>
          </a:p>
        </p:txBody>
      </p:sp>
      <p:pic>
        <p:nvPicPr>
          <p:cNvPr id="7" name="Picture 2" descr="C:\Documents and Settings\V\Рабочий стол\1.4.Ulyanovsk 42_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357694"/>
            <a:ext cx="1658228" cy="21888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643306" y="4714884"/>
            <a:ext cx="4857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Технолог Машиностроительного завода им. Володарского.</a:t>
            </a:r>
          </a:p>
          <a:p>
            <a:pPr algn="ctr"/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5500702"/>
            <a:ext cx="2237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Ульяновск, сент.1942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4257676" cy="21431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 коллегами Я.Б. Зельдовичем (слева) и </a:t>
            </a:r>
            <a:r>
              <a:rPr lang="ru-RU" sz="2400" dirty="0" err="1" smtClean="0"/>
              <a:t>Д.А.Франк-Каменецким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Начало 50-х</a:t>
            </a:r>
            <a:endParaRPr lang="ru-RU" sz="2400" dirty="0"/>
          </a:p>
        </p:txBody>
      </p:sp>
      <p:pic>
        <p:nvPicPr>
          <p:cNvPr id="5122" name="Picture 2" descr="C:\Documents and Settings\V\Рабочий стол\2.4.Zeld F-Kamenez_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3714752"/>
            <a:ext cx="2786082" cy="2089562"/>
          </a:xfrm>
          <a:prstGeom prst="rect">
            <a:avLst/>
          </a:prstGeom>
          <a:noFill/>
        </p:spPr>
      </p:pic>
      <p:pic>
        <p:nvPicPr>
          <p:cNvPr id="5" name="Picture 3" descr="C:\Documents and Settings\V\Рабочий стол\220px-1958_Sakharov_Kurchat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722538"/>
            <a:ext cx="3571900" cy="35719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86380" y="1357298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</a:rPr>
              <a:t>Сахаров и Курчатов, 1958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Vzryv 40 megatonnoj vodorodnoj bomby!.240_xvid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Самый мощный взрыв водородной бомбы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21497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t0.gstatic.com/images?q=tbn:ANd9GcTk7QJAzAEXxO9GSnjEhHepeikmb6A_qA8gN2bfbK9Se_On4dLs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214554"/>
            <a:ext cx="56436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t2.gstatic.com/images?q=tbn:ANd9GcT_TAJRyVxdNoxi9O7sxTOIs5Rz8hajFv2d_o5VA-8wwR1hu2z6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42928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t3.gstatic.com/images?q=tbn:ANd9GcS8kbVzria1c8rvu85hh6SSDRpMoBtSwPv7rTx8I7nLFZtyFlct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857364"/>
            <a:ext cx="450059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http://img1.liveinternet.ru/images/attach/b/3/5/175/5175339_1_3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64360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t3.gstatic.com/images?q=tbn:ANd9GcRr_xh0KqwYuZplQvDw4LY5AXwkUhyoPphnhG8RjX9YLXBYHzo7u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357298"/>
            <a:ext cx="571504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</TotalTime>
  <Words>586</Words>
  <PresentationFormat>Экран (4:3)</PresentationFormat>
  <Paragraphs>77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 « Защитник прав человеческих»           90- летию А.Д. Сахарова посвящается.</vt:lpstr>
      <vt:lpstr> «Не из ложной скромности, а из желания быть точным замечу, что судьба моя оказалась крупнее, чем моя личность. Я лишь старался быть на уровне собственной судьбы».                                                       А.Д. Сахаров.</vt:lpstr>
      <vt:lpstr>Слайд 3</vt:lpstr>
      <vt:lpstr>Студенческий билет первокурсника МГУ им. Покровского.  Москва, сент.1938</vt:lpstr>
      <vt:lpstr>С коллегами Я.Б. Зельдовичем (слева) и Д.А.Франк-Каменецким.  Начало 50-х</vt:lpstr>
      <vt:lpstr>Слайд 6</vt:lpstr>
      <vt:lpstr>Слайд 7</vt:lpstr>
      <vt:lpstr>Слайд 8</vt:lpstr>
      <vt:lpstr>Слайд 9</vt:lpstr>
      <vt:lpstr>Слайд 10</vt:lpstr>
      <vt:lpstr>Комитет прав человека:  И.Г. Шафаревич (слева), А.Д.Сахаров, Г.С.Подъяпольский. Москва, [янв.] 1973  </vt:lpstr>
      <vt:lpstr>Слайд 12</vt:lpstr>
      <vt:lpstr>Слайд 13</vt:lpstr>
      <vt:lpstr>  Сталинская премия 1953</vt:lpstr>
      <vt:lpstr>Дом, в котором жил Сахаров в Нижнем Новгороде во время ссылки</vt:lpstr>
      <vt:lpstr>С женой, вскоре после завершения голодовки с насильственной изоляцией.  25 окт.1985</vt:lpstr>
      <vt:lpstr>  Возвращение из ссылки.     Москва, Ярославский вокзал. 23 дек.1986 </vt:lpstr>
      <vt:lpstr>     На вручении диплома почетного   доктора университета Болоньи.1989        Италия, 6 фев.1989\\</vt:lpstr>
      <vt:lpstr>Слайд 19</vt:lpstr>
      <vt:lpstr>14.12.1989г</vt:lpstr>
      <vt:lpstr>Слайд 21</vt:lpstr>
      <vt:lpstr>Слайд 22</vt:lpstr>
      <vt:lpstr>Память</vt:lpstr>
      <vt:lpstr>Память</vt:lpstr>
      <vt:lpstr>Память</vt:lpstr>
      <vt:lpstr>Память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Админ</cp:lastModifiedBy>
  <cp:revision>87</cp:revision>
  <dcterms:modified xsi:type="dcterms:W3CDTF">2012-01-29T13:46:38Z</dcterms:modified>
</cp:coreProperties>
</file>