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6" r:id="rId2"/>
    <p:sldId id="289" r:id="rId3"/>
    <p:sldId id="292" r:id="rId4"/>
    <p:sldId id="290" r:id="rId5"/>
    <p:sldId id="291" r:id="rId6"/>
    <p:sldId id="257" r:id="rId7"/>
    <p:sldId id="258" r:id="rId8"/>
    <p:sldId id="261" r:id="rId9"/>
    <p:sldId id="259" r:id="rId10"/>
    <p:sldId id="262" r:id="rId11"/>
    <p:sldId id="260"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96" r:id="rId36"/>
    <p:sldId id="297" r:id="rId37"/>
    <p:sldId id="298" r:id="rId38"/>
    <p:sldId id="299" r:id="rId39"/>
    <p:sldId id="300" r:id="rId40"/>
    <p:sldId id="301" r:id="rId41"/>
    <p:sldId id="302" r:id="rId42"/>
    <p:sldId id="303" r:id="rId43"/>
    <p:sldId id="310" r:id="rId44"/>
    <p:sldId id="304" r:id="rId45"/>
    <p:sldId id="308" r:id="rId46"/>
    <p:sldId id="309" r:id="rId47"/>
    <p:sldId id="305" r:id="rId48"/>
    <p:sldId id="306" r:id="rId49"/>
  </p:sldIdLst>
  <p:sldSz cx="9144000" cy="6858000" type="screen4x3"/>
  <p:notesSz cx="6858000" cy="9144000"/>
  <p:defaultTextStyle>
    <a:defPPr>
      <a:defRPr lang="en-US"/>
    </a:defPPr>
    <a:lvl1pPr marL="0" algn="l" defTabSz="914400" rtl="0" latinLnBrk="0">
      <a:defRPr sz="1800" kern="1200">
        <a:solidFill>
          <a:schemeClr val="tx1"/>
        </a:solidFill>
        <a:latin typeface="+mn-lt"/>
        <a:ea typeface="+mn-ea"/>
        <a:cs typeface="+mn-cs"/>
      </a:defRPr>
    </a:lvl1pPr>
    <a:lvl2pPr marL="457200" algn="l" defTabSz="914400" rtl="0" latinLnBrk="0">
      <a:defRPr sz="1800" kern="1200">
        <a:solidFill>
          <a:schemeClr val="tx1"/>
        </a:solidFill>
        <a:latin typeface="+mn-lt"/>
        <a:ea typeface="+mn-ea"/>
        <a:cs typeface="+mn-cs"/>
      </a:defRPr>
    </a:lvl2pPr>
    <a:lvl3pPr marL="914400" algn="l" defTabSz="914400" rtl="0" latinLnBrk="0">
      <a:defRPr sz="1800" kern="1200">
        <a:solidFill>
          <a:schemeClr val="tx1"/>
        </a:solidFill>
        <a:latin typeface="+mn-lt"/>
        <a:ea typeface="+mn-ea"/>
        <a:cs typeface="+mn-cs"/>
      </a:defRPr>
    </a:lvl3pPr>
    <a:lvl4pPr marL="1371600" algn="l" defTabSz="914400" rtl="0" latinLnBrk="0">
      <a:defRPr sz="1800" kern="1200">
        <a:solidFill>
          <a:schemeClr val="tx1"/>
        </a:solidFill>
        <a:latin typeface="+mn-lt"/>
        <a:ea typeface="+mn-ea"/>
        <a:cs typeface="+mn-cs"/>
      </a:defRPr>
    </a:lvl4pPr>
    <a:lvl5pPr marL="1828800" algn="l" defTabSz="914400" rtl="0" latinLnBrk="0">
      <a:defRPr sz="1800" kern="1200">
        <a:solidFill>
          <a:schemeClr val="tx1"/>
        </a:solidFill>
        <a:latin typeface="+mn-lt"/>
        <a:ea typeface="+mn-ea"/>
        <a:cs typeface="+mn-cs"/>
      </a:defRPr>
    </a:lvl5pPr>
    <a:lvl6pPr marL="2286000" algn="l" defTabSz="914400" rtl="0" latinLnBrk="0">
      <a:defRPr sz="1800" kern="1200">
        <a:solidFill>
          <a:schemeClr val="tx1"/>
        </a:solidFill>
        <a:latin typeface="+mn-lt"/>
        <a:ea typeface="+mn-ea"/>
        <a:cs typeface="+mn-cs"/>
      </a:defRPr>
    </a:lvl6pPr>
    <a:lvl7pPr marL="2743200" algn="l" defTabSz="914400" rtl="0" latinLnBrk="0">
      <a:defRPr sz="1800" kern="1200">
        <a:solidFill>
          <a:schemeClr val="tx1"/>
        </a:solidFill>
        <a:latin typeface="+mn-lt"/>
        <a:ea typeface="+mn-ea"/>
        <a:cs typeface="+mn-cs"/>
      </a:defRPr>
    </a:lvl7pPr>
    <a:lvl8pPr marL="3200400" algn="l" defTabSz="914400" rtl="0" latinLnBrk="0">
      <a:defRPr sz="1800" kern="1200">
        <a:solidFill>
          <a:schemeClr val="tx1"/>
        </a:solidFill>
        <a:latin typeface="+mn-lt"/>
        <a:ea typeface="+mn-ea"/>
        <a:cs typeface="+mn-cs"/>
      </a:defRPr>
    </a:lvl8pPr>
    <a:lvl9pPr marL="3657600" algn="l" defTabSz="914400" rtl="0" latinLnBrk="0">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88" autoAdjust="0"/>
    <p:restoredTop sz="94290" autoAdjust="0"/>
  </p:normalViewPr>
  <p:slideViewPr>
    <p:cSldViewPr>
      <p:cViewPr varScale="1">
        <p:scale>
          <a:sx n="77" d="100"/>
          <a:sy n="77" d="100"/>
        </p:scale>
        <p:origin x="-546"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2286000" y="3124200"/>
            <a:ext cx="6172200" cy="1894362"/>
          </a:xfrm>
        </p:spPr>
        <p:txBody>
          <a:bodyPr/>
          <a:lstStyle>
            <a:lvl1pPr>
              <a:defRPr b="1"/>
            </a:lvl1pPr>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bwMode="auto">
          <a:xfrm rot="5400000">
            <a:off x="7764621" y="1174097"/>
            <a:ext cx="2286000" cy="381000"/>
          </a:xfrm>
        </p:spPr>
        <p:txBody>
          <a:bodyPr/>
          <a:lstStyle/>
          <a:p>
            <a:fld id="{7EAF463A-BC7C-46EE-9F1E-7F377CCA4891}" type="datetimeFigureOut">
              <a:rPr lang="en-US" smtClean="0"/>
              <a:pPr/>
              <a:t>11/23/2018</a:t>
            </a:fld>
            <a:endParaRPr lang="en-US" dirty="0"/>
          </a:p>
        </p:txBody>
      </p:sp>
      <p:sp>
        <p:nvSpPr>
          <p:cNvPr id="17" name="Нижний колонтитул 16"/>
          <p:cNvSpPr>
            <a:spLocks noGrp="1"/>
          </p:cNvSpPr>
          <p:nvPr>
            <p:ph type="ftr" sz="quarter" idx="11"/>
          </p:nvPr>
        </p:nvSpPr>
        <p:spPr bwMode="auto">
          <a:xfrm rot="5400000">
            <a:off x="7077269" y="4181669"/>
            <a:ext cx="3657600" cy="384048"/>
          </a:xfrm>
        </p:spPr>
        <p:txBody>
          <a:bodyPr/>
          <a:lstStyle/>
          <a:p>
            <a:endParaRPr lang="en-US" dirty="0"/>
          </a:p>
        </p:txBody>
      </p:sp>
      <p:sp>
        <p:nvSpPr>
          <p:cNvPr id="10" name="Прямоугольник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Прямоугольник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Прямоугольник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Прямоугольник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ая соединительная линия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Прямая соединительная линия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Прямая соединительная линия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Прямая соединительная линия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Прямая соединительная линия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Прямая соединительная линия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Прямоугольник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Овал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Овал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Овал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Овал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Овал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Номер слайда 28"/>
          <p:cNvSpPr>
            <a:spLocks noGrp="1"/>
          </p:cNvSpPr>
          <p:nvPr>
            <p:ph type="sldNum" sz="quarter" idx="12"/>
          </p:nvPr>
        </p:nvSpPr>
        <p:spPr bwMode="auto">
          <a:xfrm>
            <a:off x="1325544" y="4928702"/>
            <a:ext cx="609600" cy="517524"/>
          </a:xfrm>
        </p:spPr>
        <p:txBody>
          <a:bodyPr/>
          <a:lstStyle/>
          <a:p>
            <a:fld id="{A483448D-3A78-4528-A469-B745A65DA480}"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EAF463A-BC7C-46EE-9F1E-7F377CCA4891}" type="datetimeFigureOut">
              <a:rPr lang="en-US" smtClean="0"/>
              <a:pPr/>
              <a:t>11/23/2018</a:t>
            </a:fld>
            <a:endParaRPr lang="en-US" dirty="0"/>
          </a:p>
        </p:txBody>
      </p:sp>
      <p:sp>
        <p:nvSpPr>
          <p:cNvPr id="5" name="Нижний колонтитул 4"/>
          <p:cNvSpPr>
            <a:spLocks noGrp="1"/>
          </p:cNvSpPr>
          <p:nvPr>
            <p:ph type="ftr" sz="quarter" idx="11"/>
          </p:nvPr>
        </p:nvSpPr>
        <p:spPr/>
        <p:txBody>
          <a:bodyPr/>
          <a:lstStyle/>
          <a:p>
            <a:endParaRPr lang="en-US" dirty="0"/>
          </a:p>
        </p:txBody>
      </p:sp>
      <p:sp>
        <p:nvSpPr>
          <p:cNvPr id="6" name="Номер слайда 5"/>
          <p:cNvSpPr>
            <a:spLocks noGrp="1"/>
          </p:cNvSpPr>
          <p:nvPr>
            <p:ph type="sldNum" sz="quarter" idx="12"/>
          </p:nvPr>
        </p:nvSpPr>
        <p:spPr/>
        <p:txBody>
          <a:bodyPr/>
          <a:lstStyle/>
          <a:p>
            <a:fld id="{A483448D-3A78-4528-A469-B745A65DA480}"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9"/>
            <a:ext cx="1676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EAF463A-BC7C-46EE-9F1E-7F377CCA4891}" type="datetimeFigureOut">
              <a:rPr lang="en-US" smtClean="0"/>
              <a:pPr/>
              <a:t>11/23/2018</a:t>
            </a:fld>
            <a:endParaRPr lang="en-US" dirty="0"/>
          </a:p>
        </p:txBody>
      </p:sp>
      <p:sp>
        <p:nvSpPr>
          <p:cNvPr id="5" name="Нижний колонтитул 4"/>
          <p:cNvSpPr>
            <a:spLocks noGrp="1"/>
          </p:cNvSpPr>
          <p:nvPr>
            <p:ph type="ftr" sz="quarter" idx="11"/>
          </p:nvPr>
        </p:nvSpPr>
        <p:spPr/>
        <p:txBody>
          <a:bodyPr/>
          <a:lstStyle/>
          <a:p>
            <a:endParaRPr lang="en-US" dirty="0"/>
          </a:p>
        </p:txBody>
      </p:sp>
      <p:sp>
        <p:nvSpPr>
          <p:cNvPr id="6" name="Номер слайда 5"/>
          <p:cNvSpPr>
            <a:spLocks noGrp="1"/>
          </p:cNvSpPr>
          <p:nvPr>
            <p:ph type="sldNum" sz="quarter" idx="12"/>
          </p:nvPr>
        </p:nvSpPr>
        <p:spPr/>
        <p:txBody>
          <a:bodyPr/>
          <a:lstStyle/>
          <a:p>
            <a:fld id="{A483448D-3A78-4528-A469-B745A65DA480}"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8" name="Содержимое 7"/>
          <p:cNvSpPr>
            <a:spLocks noGrp="1"/>
          </p:cNvSpPr>
          <p:nvPr>
            <p:ph sz="quarter" idx="1"/>
          </p:nvPr>
        </p:nvSpPr>
        <p:spPr>
          <a:xfrm>
            <a:off x="457200" y="1600200"/>
            <a:ext cx="7467600" cy="487375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4"/>
          </p:nvPr>
        </p:nvSpPr>
        <p:spPr/>
        <p:txBody>
          <a:bodyPr rtlCol="0"/>
          <a:lstStyle/>
          <a:p>
            <a:fld id="{7EAF463A-BC7C-46EE-9F1E-7F377CCA4891}" type="datetimeFigureOut">
              <a:rPr lang="en-US" smtClean="0"/>
              <a:pPr/>
              <a:t>11/23/2018</a:t>
            </a:fld>
            <a:endParaRPr lang="en-US" dirty="0"/>
          </a:p>
        </p:txBody>
      </p:sp>
      <p:sp>
        <p:nvSpPr>
          <p:cNvPr id="9" name="Номер слайда 8"/>
          <p:cNvSpPr>
            <a:spLocks noGrp="1"/>
          </p:cNvSpPr>
          <p:nvPr>
            <p:ph type="sldNum" sz="quarter" idx="15"/>
          </p:nvPr>
        </p:nvSpPr>
        <p:spPr/>
        <p:txBody>
          <a:bodyPr rtlCol="0"/>
          <a:lstStyle/>
          <a:p>
            <a:fld id="{A483448D-3A78-4528-A469-B745A65DA480}" type="slidenum">
              <a:rPr lang="en-US" smtClean="0"/>
              <a:pPr/>
              <a:t>‹#›</a:t>
            </a:fld>
            <a:endParaRPr lang="en-US" dirty="0"/>
          </a:p>
        </p:txBody>
      </p:sp>
      <p:sp>
        <p:nvSpPr>
          <p:cNvPr id="10" name="Нижний колонтитул 9"/>
          <p:cNvSpPr>
            <a:spLocks noGrp="1"/>
          </p:cNvSpPr>
          <p:nvPr>
            <p:ph type="ftr" sz="quarter" idx="16"/>
          </p:nvPr>
        </p:nvSpPr>
        <p:spPr/>
        <p:txBody>
          <a:bodyPr rtlCol="0"/>
          <a:lstStyle/>
          <a:p>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286000" y="2895600"/>
            <a:ext cx="6172200" cy="2053590"/>
          </a:xfrm>
        </p:spPr>
        <p:txBody>
          <a:bodyPr/>
          <a:lstStyle>
            <a:lvl1pPr algn="l">
              <a:buNone/>
              <a:defRPr sz="3000" b="1" cap="small" baseline="0"/>
            </a:lvl1pPr>
          </a:lstStyle>
          <a:p>
            <a:r>
              <a:rPr kumimoji="0" lang="ru-RU" smtClean="0"/>
              <a:t>Образец заголовка</a:t>
            </a:r>
            <a:endParaRPr kumimoji="0" lang="en-US"/>
          </a:p>
        </p:txBody>
      </p:sp>
      <p:sp>
        <p:nvSpPr>
          <p:cNvPr id="3" name="Текст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bwMode="auto">
          <a:xfrm rot="5400000">
            <a:off x="7763256" y="1170432"/>
            <a:ext cx="2286000" cy="381000"/>
          </a:xfrm>
        </p:spPr>
        <p:txBody>
          <a:bodyPr/>
          <a:lstStyle/>
          <a:p>
            <a:fld id="{7EAF463A-BC7C-46EE-9F1E-7F377CCA4891}" type="datetimeFigureOut">
              <a:rPr lang="en-US" smtClean="0"/>
              <a:pPr/>
              <a:t>11/23/2018</a:t>
            </a:fld>
            <a:endParaRPr lang="en-US" dirty="0"/>
          </a:p>
        </p:txBody>
      </p:sp>
      <p:sp>
        <p:nvSpPr>
          <p:cNvPr id="5" name="Нижний колонтитул 4"/>
          <p:cNvSpPr>
            <a:spLocks noGrp="1"/>
          </p:cNvSpPr>
          <p:nvPr>
            <p:ph type="ftr" sz="quarter" idx="11"/>
          </p:nvPr>
        </p:nvSpPr>
        <p:spPr bwMode="auto">
          <a:xfrm rot="5400000">
            <a:off x="7077456" y="4178808"/>
            <a:ext cx="3657600" cy="384048"/>
          </a:xfrm>
        </p:spPr>
        <p:txBody>
          <a:bodyPr/>
          <a:lstStyle/>
          <a:p>
            <a:endParaRPr lang="en-US" dirty="0"/>
          </a:p>
        </p:txBody>
      </p:sp>
      <p:sp>
        <p:nvSpPr>
          <p:cNvPr id="9" name="Прямоугольник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Прямоугольник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оугольник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Прямоугольник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Прямая соединительная линия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Прямая соединительная линия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Прямая соединительная линия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Прямая соединительная линия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Прямая соединительная линия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Прямоугольник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Овал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Овал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Овал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Овал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Овал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Прямая соединительная линия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Номер слайда 5"/>
          <p:cNvSpPr>
            <a:spLocks noGrp="1"/>
          </p:cNvSpPr>
          <p:nvPr>
            <p:ph type="sldNum" sz="quarter" idx="12"/>
          </p:nvPr>
        </p:nvSpPr>
        <p:spPr bwMode="auto">
          <a:xfrm>
            <a:off x="1340616" y="4928702"/>
            <a:ext cx="609600" cy="517524"/>
          </a:xfrm>
        </p:spPr>
        <p:txBody>
          <a:bodyPr/>
          <a:lstStyle/>
          <a:p>
            <a:fld id="{A483448D-3A78-4528-A469-B745A65DA480}"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5" name="Дата 4"/>
          <p:cNvSpPr>
            <a:spLocks noGrp="1"/>
          </p:cNvSpPr>
          <p:nvPr>
            <p:ph type="dt" sz="half" idx="10"/>
          </p:nvPr>
        </p:nvSpPr>
        <p:spPr/>
        <p:txBody>
          <a:bodyPr/>
          <a:lstStyle/>
          <a:p>
            <a:fld id="{7EAF463A-BC7C-46EE-9F1E-7F377CCA4891}" type="datetimeFigureOut">
              <a:rPr lang="en-US" smtClean="0"/>
              <a:pPr/>
              <a:t>11/23/2018</a:t>
            </a:fld>
            <a:endParaRPr lang="en-US" dirty="0"/>
          </a:p>
        </p:txBody>
      </p:sp>
      <p:sp>
        <p:nvSpPr>
          <p:cNvPr id="6" name="Нижний колонтитул 5"/>
          <p:cNvSpPr>
            <a:spLocks noGrp="1"/>
          </p:cNvSpPr>
          <p:nvPr>
            <p:ph type="ftr" sz="quarter" idx="11"/>
          </p:nvPr>
        </p:nvSpPr>
        <p:spPr/>
        <p:txBody>
          <a:bodyPr/>
          <a:lstStyle/>
          <a:p>
            <a:endParaRPr lang="en-US" dirty="0"/>
          </a:p>
        </p:txBody>
      </p:sp>
      <p:sp>
        <p:nvSpPr>
          <p:cNvPr id="7" name="Номер слайда 6"/>
          <p:cNvSpPr>
            <a:spLocks noGrp="1"/>
          </p:cNvSpPr>
          <p:nvPr>
            <p:ph type="sldNum" sz="quarter" idx="12"/>
          </p:nvPr>
        </p:nvSpPr>
        <p:spPr/>
        <p:txBody>
          <a:bodyPr/>
          <a:lstStyle/>
          <a:p>
            <a:fld id="{A483448D-3A78-4528-A469-B745A65DA480}" type="slidenum">
              <a:rPr lang="en-US" smtClean="0"/>
              <a:pPr/>
              <a:t>‹#›</a:t>
            </a:fld>
            <a:endParaRPr lang="en-US" dirty="0"/>
          </a:p>
        </p:txBody>
      </p:sp>
      <p:sp>
        <p:nvSpPr>
          <p:cNvPr id="9" name="Содержимое 8"/>
          <p:cNvSpPr>
            <a:spLocks noGrp="1"/>
          </p:cNvSpPr>
          <p:nvPr>
            <p:ph sz="quarter" idx="1"/>
          </p:nvPr>
        </p:nvSpPr>
        <p:spPr>
          <a:xfrm>
            <a:off x="457200" y="1600200"/>
            <a:ext cx="3657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1" name="Содержимое 10"/>
          <p:cNvSpPr>
            <a:spLocks noGrp="1"/>
          </p:cNvSpPr>
          <p:nvPr>
            <p:ph sz="quarter" idx="2"/>
          </p:nvPr>
        </p:nvSpPr>
        <p:spPr>
          <a:xfrm>
            <a:off x="4270248" y="1600200"/>
            <a:ext cx="3657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7543800" cy="1143000"/>
          </a:xfrm>
        </p:spPr>
        <p:txBody>
          <a:bodyPr anchor="b"/>
          <a:lstStyle>
            <a:lvl1pPr>
              <a:defRPr/>
            </a:lvl1pPr>
          </a:lstStyle>
          <a:p>
            <a:r>
              <a:rPr kumimoji="0" lang="ru-RU" smtClean="0"/>
              <a:t>Образец заголовка</a:t>
            </a:r>
            <a:endParaRPr kumimoji="0" lang="en-US"/>
          </a:p>
        </p:txBody>
      </p:sp>
      <p:sp>
        <p:nvSpPr>
          <p:cNvPr id="7" name="Дата 6"/>
          <p:cNvSpPr>
            <a:spLocks noGrp="1"/>
          </p:cNvSpPr>
          <p:nvPr>
            <p:ph type="dt" sz="half" idx="10"/>
          </p:nvPr>
        </p:nvSpPr>
        <p:spPr/>
        <p:txBody>
          <a:bodyPr/>
          <a:lstStyle/>
          <a:p>
            <a:fld id="{7EAF463A-BC7C-46EE-9F1E-7F377CCA4891}" type="datetimeFigureOut">
              <a:rPr lang="en-US" smtClean="0"/>
              <a:pPr/>
              <a:t>11/23/2018</a:t>
            </a:fld>
            <a:endParaRPr lang="en-US" dirty="0"/>
          </a:p>
        </p:txBody>
      </p:sp>
      <p:sp>
        <p:nvSpPr>
          <p:cNvPr id="8" name="Нижний колонтитул 7"/>
          <p:cNvSpPr>
            <a:spLocks noGrp="1"/>
          </p:cNvSpPr>
          <p:nvPr>
            <p:ph type="ftr" sz="quarter" idx="11"/>
          </p:nvPr>
        </p:nvSpPr>
        <p:spPr/>
        <p:txBody>
          <a:bodyPr/>
          <a:lstStyle/>
          <a:p>
            <a:endParaRPr lang="en-US" dirty="0"/>
          </a:p>
        </p:txBody>
      </p:sp>
      <p:sp>
        <p:nvSpPr>
          <p:cNvPr id="9" name="Номер слайда 8"/>
          <p:cNvSpPr>
            <a:spLocks noGrp="1"/>
          </p:cNvSpPr>
          <p:nvPr>
            <p:ph type="sldNum" sz="quarter" idx="12"/>
          </p:nvPr>
        </p:nvSpPr>
        <p:spPr/>
        <p:txBody>
          <a:bodyPr/>
          <a:lstStyle/>
          <a:p>
            <a:fld id="{A483448D-3A78-4528-A469-B745A65DA480}" type="slidenum">
              <a:rPr lang="en-US" smtClean="0"/>
              <a:pPr/>
              <a:t>‹#›</a:t>
            </a:fld>
            <a:endParaRPr lang="en-US" dirty="0"/>
          </a:p>
        </p:txBody>
      </p:sp>
      <p:sp>
        <p:nvSpPr>
          <p:cNvPr id="11" name="Содержимое 10"/>
          <p:cNvSpPr>
            <a:spLocks noGrp="1"/>
          </p:cNvSpPr>
          <p:nvPr>
            <p:ph sz="quarter" idx="2"/>
          </p:nvPr>
        </p:nvSpPr>
        <p:spPr>
          <a:xfrm>
            <a:off x="457200" y="2362200"/>
            <a:ext cx="3657600" cy="38862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quarter" idx="4"/>
          </p:nvPr>
        </p:nvSpPr>
        <p:spPr>
          <a:xfrm>
            <a:off x="4371975" y="2362200"/>
            <a:ext cx="3657600" cy="38862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2" name="Текст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ru-RU" smtClean="0"/>
              <a:t>Образец текста</a:t>
            </a:r>
          </a:p>
        </p:txBody>
      </p:sp>
      <p:sp>
        <p:nvSpPr>
          <p:cNvPr id="14" name="Текст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ru-RU" smtClean="0"/>
              <a:t>Образец текста</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6" name="Дата 5"/>
          <p:cNvSpPr>
            <a:spLocks noGrp="1"/>
          </p:cNvSpPr>
          <p:nvPr>
            <p:ph type="dt" sz="half" idx="10"/>
          </p:nvPr>
        </p:nvSpPr>
        <p:spPr/>
        <p:txBody>
          <a:bodyPr rtlCol="0"/>
          <a:lstStyle/>
          <a:p>
            <a:fld id="{7EAF463A-BC7C-46EE-9F1E-7F377CCA4891}" type="datetimeFigureOut">
              <a:rPr lang="en-US" smtClean="0"/>
              <a:pPr/>
              <a:t>11/23/2018</a:t>
            </a:fld>
            <a:endParaRPr lang="en-US" dirty="0"/>
          </a:p>
        </p:txBody>
      </p:sp>
      <p:sp>
        <p:nvSpPr>
          <p:cNvPr id="7" name="Номер слайда 6"/>
          <p:cNvSpPr>
            <a:spLocks noGrp="1"/>
          </p:cNvSpPr>
          <p:nvPr>
            <p:ph type="sldNum" sz="quarter" idx="11"/>
          </p:nvPr>
        </p:nvSpPr>
        <p:spPr/>
        <p:txBody>
          <a:bodyPr rtlCol="0"/>
          <a:lstStyle/>
          <a:p>
            <a:fld id="{A483448D-3A78-4528-A469-B745A65DA480}" type="slidenum">
              <a:rPr lang="en-US" smtClean="0"/>
              <a:pPr/>
              <a:t>‹#›</a:t>
            </a:fld>
            <a:endParaRPr lang="en-US" dirty="0"/>
          </a:p>
        </p:txBody>
      </p:sp>
      <p:sp>
        <p:nvSpPr>
          <p:cNvPr id="8" name="Нижний колонтитул 7"/>
          <p:cNvSpPr>
            <a:spLocks noGrp="1"/>
          </p:cNvSpPr>
          <p:nvPr>
            <p:ph type="ftr" sz="quarter" idx="12"/>
          </p:nvPr>
        </p:nvSpPr>
        <p:spPr/>
        <p:txBody>
          <a:bodyPr rtlCol="0"/>
          <a:lstStyle/>
          <a:p>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7EAF463A-BC7C-46EE-9F1E-7F377CCA4891}" type="datetimeFigureOut">
              <a:rPr lang="en-US" smtClean="0"/>
              <a:pPr/>
              <a:t>11/23/2018</a:t>
            </a:fld>
            <a:endParaRPr lang="en-US" dirty="0"/>
          </a:p>
        </p:txBody>
      </p:sp>
      <p:sp>
        <p:nvSpPr>
          <p:cNvPr id="3" name="Нижний колонтитул 2"/>
          <p:cNvSpPr>
            <a:spLocks noGrp="1"/>
          </p:cNvSpPr>
          <p:nvPr>
            <p:ph type="ftr" sz="quarter" idx="11"/>
          </p:nvPr>
        </p:nvSpPr>
        <p:spPr/>
        <p:txBody>
          <a:bodyPr/>
          <a:lstStyle/>
          <a:p>
            <a:endParaRPr lang="en-US" dirty="0"/>
          </a:p>
        </p:txBody>
      </p:sp>
      <p:sp>
        <p:nvSpPr>
          <p:cNvPr id="4" name="Номер слайда 3"/>
          <p:cNvSpPr>
            <a:spLocks noGrp="1"/>
          </p:cNvSpPr>
          <p:nvPr>
            <p:ph type="sldNum" sz="quarter" idx="12"/>
          </p:nvPr>
        </p:nvSpPr>
        <p:spPr/>
        <p:txBody>
          <a:bodyPr/>
          <a:lstStyle/>
          <a:p>
            <a:fld id="{A483448D-3A78-4528-A469-B745A65DA480}"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10" name="Прямая соединительная линия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Заголовок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ru-RU" smtClean="0"/>
              <a:t>Образец заголовка</a:t>
            </a:r>
            <a:endParaRPr kumimoji="0" lang="en-US"/>
          </a:p>
        </p:txBody>
      </p:sp>
      <p:sp>
        <p:nvSpPr>
          <p:cNvPr id="3" name="Текст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8" name="Прямая соединительная линия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Прямая соединительная линия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Прямая соединительная линия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Прямоугольник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Прямая соединительная линия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Овал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Содержимое 17"/>
          <p:cNvSpPr>
            <a:spLocks noGrp="1"/>
          </p:cNvSpPr>
          <p:nvPr>
            <p:ph sz="quarter" idx="1"/>
          </p:nvPr>
        </p:nvSpPr>
        <p:spPr>
          <a:xfrm>
            <a:off x="304800" y="274320"/>
            <a:ext cx="5638800" cy="6327648"/>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1" name="Дата 20"/>
          <p:cNvSpPr>
            <a:spLocks noGrp="1"/>
          </p:cNvSpPr>
          <p:nvPr>
            <p:ph type="dt" sz="half" idx="14"/>
          </p:nvPr>
        </p:nvSpPr>
        <p:spPr/>
        <p:txBody>
          <a:bodyPr rtlCol="0"/>
          <a:lstStyle/>
          <a:p>
            <a:fld id="{7EAF463A-BC7C-46EE-9F1E-7F377CCA4891}" type="datetimeFigureOut">
              <a:rPr lang="en-US" smtClean="0"/>
              <a:pPr/>
              <a:t>11/23/2018</a:t>
            </a:fld>
            <a:endParaRPr lang="en-US" dirty="0"/>
          </a:p>
        </p:txBody>
      </p:sp>
      <p:sp>
        <p:nvSpPr>
          <p:cNvPr id="22" name="Номер слайда 21"/>
          <p:cNvSpPr>
            <a:spLocks noGrp="1"/>
          </p:cNvSpPr>
          <p:nvPr>
            <p:ph type="sldNum" sz="quarter" idx="15"/>
          </p:nvPr>
        </p:nvSpPr>
        <p:spPr/>
        <p:txBody>
          <a:bodyPr rtlCol="0"/>
          <a:lstStyle/>
          <a:p>
            <a:fld id="{A483448D-3A78-4528-A469-B745A65DA480}" type="slidenum">
              <a:rPr lang="en-US" smtClean="0"/>
              <a:pPr/>
              <a:t>‹#›</a:t>
            </a:fld>
            <a:endParaRPr lang="en-US" dirty="0"/>
          </a:p>
        </p:txBody>
      </p:sp>
      <p:sp>
        <p:nvSpPr>
          <p:cNvPr id="23" name="Нижний колонтитул 22"/>
          <p:cNvSpPr>
            <a:spLocks noGrp="1"/>
          </p:cNvSpPr>
          <p:nvPr>
            <p:ph type="ftr" sz="quarter" idx="16"/>
          </p:nvPr>
        </p:nvSpPr>
        <p:spPr/>
        <p:txBody>
          <a:bodyPr rtlCol="0"/>
          <a:lstStyle/>
          <a:p>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ая соединительная линия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Овал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Заголовок 1"/>
          <p:cNvSpPr>
            <a:spLocks noGrp="1"/>
          </p:cNvSpPr>
          <p:nvPr>
            <p:ph type="title"/>
          </p:nvPr>
        </p:nvSpPr>
        <p:spPr>
          <a:xfrm rot="5400000">
            <a:off x="3350133" y="3200400"/>
            <a:ext cx="6309360" cy="457200"/>
          </a:xfrm>
        </p:spPr>
        <p:txBody>
          <a:bodyPr anchor="b"/>
          <a:lstStyle>
            <a:lvl1pPr algn="l">
              <a:buNone/>
              <a:defRPr sz="2000" b="1"/>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ru-RU" smtClean="0"/>
              <a:t>Вставка рисунка</a:t>
            </a:r>
            <a:endParaRPr kumimoji="0" lang="en-US" dirty="0"/>
          </a:p>
        </p:txBody>
      </p:sp>
      <p:sp>
        <p:nvSpPr>
          <p:cNvPr id="4" name="Текст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10" name="Прямая соединительная линия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Прямоугольник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Прямая соединительная линия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Прямая соединительная линия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Прямая соединительная линия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Дата 16"/>
          <p:cNvSpPr>
            <a:spLocks noGrp="1"/>
          </p:cNvSpPr>
          <p:nvPr>
            <p:ph type="dt" sz="half" idx="10"/>
          </p:nvPr>
        </p:nvSpPr>
        <p:spPr/>
        <p:txBody>
          <a:bodyPr rtlCol="0"/>
          <a:lstStyle/>
          <a:p>
            <a:fld id="{7EAF463A-BC7C-46EE-9F1E-7F377CCA4891}" type="datetimeFigureOut">
              <a:rPr lang="en-US" smtClean="0"/>
              <a:pPr/>
              <a:t>11/23/2018</a:t>
            </a:fld>
            <a:endParaRPr lang="en-US" dirty="0"/>
          </a:p>
        </p:txBody>
      </p:sp>
      <p:sp>
        <p:nvSpPr>
          <p:cNvPr id="18" name="Номер слайда 17"/>
          <p:cNvSpPr>
            <a:spLocks noGrp="1"/>
          </p:cNvSpPr>
          <p:nvPr>
            <p:ph type="sldNum" sz="quarter" idx="11"/>
          </p:nvPr>
        </p:nvSpPr>
        <p:spPr/>
        <p:txBody>
          <a:bodyPr rtlCol="0"/>
          <a:lstStyle/>
          <a:p>
            <a:fld id="{A483448D-3A78-4528-A469-B745A65DA480}" type="slidenum">
              <a:rPr lang="en-US" smtClean="0"/>
              <a:pPr/>
              <a:t>‹#›</a:t>
            </a:fld>
            <a:endParaRPr lang="en-US" dirty="0"/>
          </a:p>
        </p:txBody>
      </p:sp>
      <p:sp>
        <p:nvSpPr>
          <p:cNvPr id="21" name="Нижний колонтитул 20"/>
          <p:cNvSpPr>
            <a:spLocks noGrp="1"/>
          </p:cNvSpPr>
          <p:nvPr>
            <p:ph type="ftr" sz="quarter" idx="12"/>
          </p:nvPr>
        </p:nvSpPr>
        <p:spPr/>
        <p:txBody>
          <a:bodyPr rtlCol="0"/>
          <a:lstStyle/>
          <a:p>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6" name="Прямая соединительная линия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Заголовок 21"/>
          <p:cNvSpPr>
            <a:spLocks noGrp="1"/>
          </p:cNvSpPr>
          <p:nvPr>
            <p:ph type="title"/>
          </p:nvPr>
        </p:nvSpPr>
        <p:spPr>
          <a:xfrm>
            <a:off x="457200" y="274638"/>
            <a:ext cx="7467600" cy="1143000"/>
          </a:xfrm>
          <a:prstGeom prst="rect">
            <a:avLst/>
          </a:prstGeom>
        </p:spPr>
        <p:txBody>
          <a:bodyPr vert="horz" anchor="b">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7EAF463A-BC7C-46EE-9F1E-7F377CCA4891}" type="datetimeFigureOut">
              <a:rPr lang="en-US" smtClean="0"/>
              <a:pPr/>
              <a:t>11/23/2018</a:t>
            </a:fld>
            <a:endParaRPr lang="en-US" dirty="0"/>
          </a:p>
        </p:txBody>
      </p:sp>
      <p:sp>
        <p:nvSpPr>
          <p:cNvPr id="3" name="Нижний колонтитул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en-US" dirty="0"/>
          </a:p>
        </p:txBody>
      </p:sp>
      <p:sp>
        <p:nvSpPr>
          <p:cNvPr id="7" name="Прямая соединительная линия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Прямая соединительная линия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Прямоугольник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ая соединительная линия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Овал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Номер слайда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A483448D-3A78-4528-A469-B745A65DA480}"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slide" Target="slide41.xml"/><Relationship Id="rId3" Type="http://schemas.openxmlformats.org/officeDocument/2006/relationships/slide" Target="slide36.xml"/><Relationship Id="rId7" Type="http://schemas.openxmlformats.org/officeDocument/2006/relationships/slide" Target="slide40.xml"/><Relationship Id="rId2" Type="http://schemas.openxmlformats.org/officeDocument/2006/relationships/slide" Target="slide35.xml"/><Relationship Id="rId1" Type="http://schemas.openxmlformats.org/officeDocument/2006/relationships/slideLayout" Target="../slideLayouts/slideLayout2.xml"/><Relationship Id="rId6" Type="http://schemas.openxmlformats.org/officeDocument/2006/relationships/slide" Target="slide39.xml"/><Relationship Id="rId11" Type="http://schemas.openxmlformats.org/officeDocument/2006/relationships/slide" Target="slide44.xml"/><Relationship Id="rId5" Type="http://schemas.openxmlformats.org/officeDocument/2006/relationships/slide" Target="slide37.xml"/><Relationship Id="rId10" Type="http://schemas.openxmlformats.org/officeDocument/2006/relationships/slide" Target="slide43.xml"/><Relationship Id="rId4" Type="http://schemas.openxmlformats.org/officeDocument/2006/relationships/slide" Target="slide38.xml"/><Relationship Id="rId9" Type="http://schemas.openxmlformats.org/officeDocument/2006/relationships/slide" Target="slide4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hyperlink" Target="file:///F:\&#1087;&#1086;&#1089;&#1083;&#1077;&#1076;&#1085;&#1077;&#1077;\&#1054;&#1058;&#1042;&#1045;&#1058;&#1067;\5.18%20&#1042;&#1086;&#1080;&#1085;&#1089;&#1082;&#1072;&#1103;%20&#1086;&#1073;&#1103;&#1079;&#1072;&#1085;&#1085;&#1086;&#1089;&#1090;&#1100;,%20&#1040;&#1043;&#1057;.pdf" TargetMode="Externa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8.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slide" Target="slide44.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slide" Target="slide47.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slide" Target="slide46.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hyperlink" Target="file:///F:\&#1087;&#1086;&#1089;&#1083;&#1077;&#1076;&#1085;&#1077;&#1077;\&#1054;&#1058;&#1042;&#1045;&#1058;&#1067;\&#1055;&#1044;&#1060;\&#1040;&#1044;&#1052;&#1048;&#1053;&#1053;&#1045;&#1057;&#1054;&#1042;&#1045;&#1056;&#1064;&#1045;&#1053;&#1053;&#1054;&#1051;&#1045;&#1058;&#1053;&#1048;&#1061;.pdf" TargetMode="External"/><Relationship Id="rId7" Type="http://schemas.openxmlformats.org/officeDocument/2006/relationships/slide" Target="slide48.xml"/><Relationship Id="rId2" Type="http://schemas.openxmlformats.org/officeDocument/2006/relationships/hyperlink" Target="file:///F:\&#1087;&#1086;&#1089;&#1083;&#1077;&#1076;&#1085;&#1077;&#1077;\&#1054;&#1058;&#1042;&#1045;&#1058;&#1067;\&#1055;&#1044;&#1060;\5.18%20&#1042;&#1086;&#1080;&#1085;&#1089;&#1082;&#1072;&#1103;%20&#1086;&#1073;&#1103;&#1079;&#1072;&#1085;&#1085;&#1086;&#1089;&#1090;&#1100;,%20&#1040;&#1043;&#1057;.pdf" TargetMode="External"/><Relationship Id="rId1" Type="http://schemas.openxmlformats.org/officeDocument/2006/relationships/slideLayout" Target="../slideLayouts/slideLayout2.xml"/><Relationship Id="rId6" Type="http://schemas.openxmlformats.org/officeDocument/2006/relationships/hyperlink" Target="file:///F:\&#1087;&#1086;&#1089;&#1083;&#1077;&#1076;&#1085;&#1077;&#1077;\&#1054;&#1058;&#1042;&#1045;&#1058;&#1067;\&#1055;&#1044;&#1060;\&#1059;&#1063;&#1045;&#1053;&#1048;&#1050;&#1040;&#1052;.pdf" TargetMode="External"/><Relationship Id="rId5" Type="http://schemas.openxmlformats.org/officeDocument/2006/relationships/hyperlink" Target="file:///F:\&#1087;&#1086;&#1089;&#1083;&#1077;&#1076;&#1085;&#1077;&#1077;\&#1054;&#1058;&#1042;&#1045;&#1058;&#1067;\&#1055;&#1044;&#1060;\&#1058;&#1056;&#1059;&#1044;&#1053;&#1045;&#1057;&#1054;&#1042;&#1045;&#1056;&#1064;&#1045;&#1053;&#1053;&#1054;&#1051;&#1045;&#1058;&#1053;&#1048;&#1045;.pdf" TargetMode="External"/><Relationship Id="rId4" Type="http://schemas.openxmlformats.org/officeDocument/2006/relationships/hyperlink" Target="file:///F:\&#1087;&#1086;&#1089;&#1083;&#1077;&#1076;&#1085;&#1077;&#1077;\&#1054;&#1058;&#1042;&#1045;&#1058;&#1067;\&#1055;&#1044;&#1060;\&#1047;&#1040;&#1044;&#1040;&#1053;&#1048;&#1045;%2028.pdf" TargetMode="External"/></Relationships>
</file>

<file path=ppt/slides/_rels/slide47.xml.rels><?xml version="1.0" encoding="UTF-8" standalone="yes"?>
<Relationships xmlns="http://schemas.openxmlformats.org/package/2006/relationships"><Relationship Id="rId2" Type="http://schemas.openxmlformats.org/officeDocument/2006/relationships/slide" Target="slide45.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hyperlink" Target="file:///F:\&#1054;&#1058;&#1042;&#1045;&#1058;&#1067;\5.1%20&#1055;&#1088;&#1072;&#1074;&#1086;%20&#1074;%20&#1089;&#1080;&#1089;&#1090;&#1077;&#1084;&#1077;%20&#1089;&#1086;&#1094;&#1080;&#1072;&#1083;&#1100;&#1085;&#1099;&#1093;%20&#1085;&#1086;&#1088;&#1084;.pdf"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295400" y="1524000"/>
            <a:ext cx="7620000" cy="1524000"/>
          </a:xfrm>
        </p:spPr>
        <p:txBody>
          <a:bodyPr/>
          <a:lstStyle/>
          <a:p>
            <a:pPr marL="442913" indent="-442913" algn="ctr"/>
            <a:r>
              <a:rPr lang="ru-RU" dirty="0" smtClean="0">
                <a:latin typeface="Times New Roman" pitchFamily="18" charset="0"/>
                <a:cs typeface="Times New Roman" pitchFamily="18" charset="0"/>
              </a:rPr>
              <a:t>    </a:t>
            </a:r>
            <a:r>
              <a:rPr lang="ru-RU" dirty="0" smtClean="0">
                <a:latin typeface="Times New Roman" pitchFamily="18" charset="0"/>
                <a:cs typeface="Times New Roman" pitchFamily="18" charset="0"/>
              </a:rPr>
              <a:t>Подготовка к ЕГЭ </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по обществознанию </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(решение </a:t>
            </a:r>
            <a:r>
              <a:rPr lang="ru-RU" dirty="0" smtClean="0">
                <a:latin typeface="Times New Roman" pitchFamily="18" charset="0"/>
                <a:cs typeface="Times New Roman" pitchFamily="18" charset="0"/>
              </a:rPr>
              <a:t>заданий </a:t>
            </a:r>
            <a:r>
              <a:rPr lang="ru-RU" dirty="0" smtClean="0">
                <a:latin typeface="Times New Roman" pitchFamily="18" charset="0"/>
                <a:cs typeface="Times New Roman" pitchFamily="18" charset="0"/>
              </a:rPr>
              <a:t>блока «ПРАВО</a:t>
            </a:r>
            <a:r>
              <a:rPr lang="ru-RU" dirty="0" smtClean="0">
                <a:latin typeface="Times New Roman" pitchFamily="18" charset="0"/>
                <a:cs typeface="Times New Roman" pitchFamily="18" charset="0"/>
              </a:rPr>
              <a:t>»)</a:t>
            </a:r>
            <a:endParaRPr lang="ru-RU" dirty="0">
              <a:latin typeface="Times New Roman" pitchFamily="18" charset="0"/>
              <a:cs typeface="Times New Roman" pitchFamily="18" charset="0"/>
            </a:endParaRPr>
          </a:p>
        </p:txBody>
      </p:sp>
      <p:sp>
        <p:nvSpPr>
          <p:cNvPr id="3" name="Подзаголовок 2"/>
          <p:cNvSpPr>
            <a:spLocks noGrp="1"/>
          </p:cNvSpPr>
          <p:nvPr>
            <p:ph type="subTitle" idx="1"/>
          </p:nvPr>
        </p:nvSpPr>
        <p:spPr>
          <a:xfrm>
            <a:off x="2590800" y="5029200"/>
            <a:ext cx="6172200" cy="1371600"/>
          </a:xfrm>
        </p:spPr>
        <p:txBody>
          <a:bodyPr>
            <a:normAutofit/>
          </a:bodyPr>
          <a:lstStyle/>
          <a:p>
            <a:pPr algn="r"/>
            <a:r>
              <a:rPr lang="ru-RU" sz="2000" dirty="0" smtClean="0">
                <a:latin typeface="Times New Roman" pitchFamily="18" charset="0"/>
                <a:cs typeface="Times New Roman" pitchFamily="18" charset="0"/>
              </a:rPr>
              <a:t>Учитель истории и обществознания</a:t>
            </a:r>
          </a:p>
          <a:p>
            <a:pPr algn="r"/>
            <a:r>
              <a:rPr lang="ru-RU" sz="2000" dirty="0" smtClean="0">
                <a:latin typeface="Times New Roman" pitchFamily="18" charset="0"/>
                <a:cs typeface="Times New Roman" pitchFamily="18" charset="0"/>
              </a:rPr>
              <a:t>МАОУ «СОШ №2» г</a:t>
            </a:r>
            <a:r>
              <a:rPr lang="ru-RU" sz="2000" dirty="0" smtClean="0">
                <a:latin typeface="Times New Roman" pitchFamily="18" charset="0"/>
                <a:cs typeface="Times New Roman" pitchFamily="18" charset="0"/>
              </a:rPr>
              <a:t>. Кувандыка</a:t>
            </a:r>
            <a:endParaRPr lang="ru-RU" sz="2000" dirty="0" smtClean="0">
              <a:latin typeface="Times New Roman" pitchFamily="18" charset="0"/>
              <a:cs typeface="Times New Roman" pitchFamily="18" charset="0"/>
            </a:endParaRPr>
          </a:p>
          <a:p>
            <a:pPr algn="r"/>
            <a:r>
              <a:rPr lang="ru-RU" sz="2000" dirty="0" smtClean="0">
                <a:latin typeface="Times New Roman" pitchFamily="18" charset="0"/>
                <a:cs typeface="Times New Roman" pitchFamily="18" charset="0"/>
              </a:rPr>
              <a:t>Рассказова Елена Леонидовна</a:t>
            </a:r>
            <a:endParaRPr lang="ru-RU" sz="20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sz="4000" b="1" dirty="0" smtClean="0">
                <a:latin typeface="Times New Roman" pitchFamily="18" charset="0"/>
                <a:cs typeface="Times New Roman" pitchFamily="18" charset="0"/>
              </a:rPr>
              <a:t>Нормы права (нет в кодификаторе!!!)</a:t>
            </a:r>
            <a:endParaRPr lang="ru-RU" sz="4000" b="1" dirty="0">
              <a:latin typeface="Times New Roman" pitchFamily="18" charset="0"/>
              <a:cs typeface="Times New Roman" pitchFamily="18" charset="0"/>
            </a:endParaRPr>
          </a:p>
        </p:txBody>
      </p:sp>
      <p:sp>
        <p:nvSpPr>
          <p:cNvPr id="3" name="Содержимое 2"/>
          <p:cNvSpPr>
            <a:spLocks noGrp="1"/>
          </p:cNvSpPr>
          <p:nvPr>
            <p:ph sz="quarter" idx="1"/>
          </p:nvPr>
        </p:nvSpPr>
        <p:spPr/>
        <p:txBody>
          <a:bodyPr/>
          <a:lstStyle/>
          <a:p>
            <a:pPr>
              <a:buFont typeface="Wingdings" pitchFamily="2" charset="2"/>
              <a:buChar char="ü"/>
            </a:pPr>
            <a:r>
              <a:rPr lang="ru-RU" sz="2800" dirty="0" smtClean="0">
                <a:latin typeface="Times New Roman" pitchFamily="18" charset="0"/>
                <a:cs typeface="Times New Roman" pitchFamily="18" charset="0"/>
              </a:rPr>
              <a:t>Понятие «нормы права» и ее признаки</a:t>
            </a:r>
          </a:p>
          <a:p>
            <a:pPr>
              <a:buFont typeface="Wingdings" pitchFamily="2" charset="2"/>
              <a:buChar char="ü"/>
            </a:pPr>
            <a:r>
              <a:rPr lang="ru-RU" sz="2800" dirty="0" smtClean="0">
                <a:latin typeface="Times New Roman" pitchFamily="18" charset="0"/>
                <a:cs typeface="Times New Roman" pitchFamily="18" charset="0"/>
              </a:rPr>
              <a:t>Структура нормы права</a:t>
            </a:r>
          </a:p>
          <a:p>
            <a:pPr>
              <a:buFont typeface="Wingdings" pitchFamily="2" charset="2"/>
              <a:buChar char="ü"/>
            </a:pPr>
            <a:r>
              <a:rPr lang="ru-RU" sz="2800" dirty="0" smtClean="0">
                <a:latin typeface="Times New Roman" pitchFamily="18" charset="0"/>
                <a:cs typeface="Times New Roman" pitchFamily="18" charset="0"/>
              </a:rPr>
              <a:t>Разница между диспозитивными и императивными нормами права</a:t>
            </a:r>
          </a:p>
          <a:p>
            <a:pPr>
              <a:buFont typeface="Wingdings" pitchFamily="2" charset="2"/>
              <a:buChar char="ü"/>
            </a:pPr>
            <a:r>
              <a:rPr lang="ru-RU" sz="2800" dirty="0" smtClean="0">
                <a:latin typeface="Times New Roman" pitchFamily="18" charset="0"/>
                <a:cs typeface="Times New Roman" pitchFamily="18" charset="0"/>
              </a:rPr>
              <a:t>Нормативно-правовой акт</a:t>
            </a:r>
          </a:p>
          <a:p>
            <a:pPr>
              <a:buFont typeface="Wingdings" pitchFamily="2" charset="2"/>
              <a:buChar char="ü"/>
            </a:pPr>
            <a:r>
              <a:rPr lang="ru-RU" sz="2800" dirty="0" smtClean="0">
                <a:latin typeface="Times New Roman" pitchFamily="18" charset="0"/>
                <a:cs typeface="Times New Roman" pitchFamily="18" charset="0"/>
              </a:rPr>
              <a:t>Закон и подзаконный акт</a:t>
            </a:r>
          </a:p>
          <a:p>
            <a:pPr>
              <a:buFont typeface="Wingdings" pitchFamily="2" charset="2"/>
              <a:buChar char="ü"/>
            </a:pPr>
            <a:r>
              <a:rPr lang="ru-RU" sz="2800" dirty="0" smtClean="0">
                <a:latin typeface="Times New Roman" pitchFamily="18" charset="0"/>
                <a:cs typeface="Times New Roman" pitchFamily="18" charset="0"/>
              </a:rPr>
              <a:t>Иерархия норм права</a:t>
            </a:r>
          </a:p>
          <a:p>
            <a:pPr>
              <a:buFont typeface="Wingdings" pitchFamily="2" charset="2"/>
              <a:buChar char="ü"/>
            </a:pPr>
            <a:endParaRPr lang="ru-RU"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sz="4000" b="1" dirty="0" smtClean="0">
                <a:latin typeface="Times New Roman" pitchFamily="18" charset="0"/>
                <a:cs typeface="Times New Roman" pitchFamily="18" charset="0"/>
              </a:rPr>
              <a:t>5.3 Понятие и виды юридической ответственности</a:t>
            </a:r>
            <a:endParaRPr lang="ru-RU" sz="4000" b="1" dirty="0">
              <a:latin typeface="Times New Roman" pitchFamily="18" charset="0"/>
              <a:cs typeface="Times New Roman" pitchFamily="18" charset="0"/>
            </a:endParaRPr>
          </a:p>
        </p:txBody>
      </p:sp>
      <p:sp>
        <p:nvSpPr>
          <p:cNvPr id="3" name="Содержимое 2"/>
          <p:cNvSpPr>
            <a:spLocks noGrp="1"/>
          </p:cNvSpPr>
          <p:nvPr>
            <p:ph sz="quarter" idx="1"/>
          </p:nvPr>
        </p:nvSpPr>
        <p:spPr/>
        <p:txBody>
          <a:bodyPr>
            <a:normAutofit/>
          </a:bodyPr>
          <a:lstStyle/>
          <a:p>
            <a:pPr>
              <a:buFont typeface="Wingdings" pitchFamily="2" charset="2"/>
              <a:buChar char="ü"/>
            </a:pPr>
            <a:r>
              <a:rPr lang="ru-RU" sz="2800" dirty="0" smtClean="0">
                <a:latin typeface="Times New Roman" pitchFamily="18" charset="0"/>
                <a:cs typeface="Times New Roman" pitchFamily="18" charset="0"/>
              </a:rPr>
              <a:t>Понятие «юридическая ответственность»</a:t>
            </a:r>
          </a:p>
          <a:p>
            <a:pPr>
              <a:buFont typeface="Wingdings" pitchFamily="2" charset="2"/>
              <a:buChar char="ü"/>
            </a:pPr>
            <a:r>
              <a:rPr lang="ru-RU" sz="2800" dirty="0" smtClean="0">
                <a:latin typeface="Times New Roman" pitchFamily="18" charset="0"/>
                <a:cs typeface="Times New Roman" pitchFamily="18" charset="0"/>
              </a:rPr>
              <a:t>Функции юридической ответственности</a:t>
            </a:r>
          </a:p>
          <a:p>
            <a:pPr>
              <a:buFont typeface="Wingdings" pitchFamily="2" charset="2"/>
              <a:buChar char="ü"/>
            </a:pPr>
            <a:r>
              <a:rPr lang="ru-RU" sz="2800" dirty="0" smtClean="0">
                <a:latin typeface="Times New Roman" pitchFamily="18" charset="0"/>
                <a:cs typeface="Times New Roman" pitchFamily="18" charset="0"/>
              </a:rPr>
              <a:t>Принципы юридической ответственности</a:t>
            </a:r>
          </a:p>
          <a:p>
            <a:pPr>
              <a:buFont typeface="Wingdings" pitchFamily="2" charset="2"/>
              <a:buChar char="ü"/>
            </a:pPr>
            <a:r>
              <a:rPr lang="ru-RU" sz="2800" dirty="0" smtClean="0">
                <a:latin typeface="Times New Roman" pitchFamily="18" charset="0"/>
                <a:cs typeface="Times New Roman" pitchFamily="18" charset="0"/>
              </a:rPr>
              <a:t>Виды юридической ответственности</a:t>
            </a:r>
          </a:p>
          <a:p>
            <a:pPr>
              <a:buFont typeface="Wingdings" pitchFamily="2" charset="2"/>
              <a:buChar char="ü"/>
            </a:pPr>
            <a:r>
              <a:rPr lang="ru-RU" sz="2800" dirty="0" smtClean="0">
                <a:latin typeface="Times New Roman" pitchFamily="18" charset="0"/>
                <a:cs typeface="Times New Roman" pitchFamily="18" charset="0"/>
              </a:rPr>
              <a:t>Некоторые основания освобождения от юридической ответственности</a:t>
            </a:r>
          </a:p>
          <a:p>
            <a:pPr>
              <a:buFont typeface="Wingdings" pitchFamily="2" charset="2"/>
              <a:buChar char="ü"/>
            </a:pPr>
            <a:r>
              <a:rPr lang="ru-RU" sz="2800" dirty="0" smtClean="0">
                <a:latin typeface="Times New Roman" pitchFamily="18" charset="0"/>
                <a:cs typeface="Times New Roman" pitchFamily="18" charset="0"/>
              </a:rPr>
              <a:t>Обстоятельства исключающие юридическую ответственность</a:t>
            </a:r>
          </a:p>
          <a:p>
            <a:pPr>
              <a:buFont typeface="Wingdings" pitchFamily="2" charset="2"/>
              <a:buChar char="ü"/>
            </a:pPr>
            <a:endParaRPr lang="ru-RU" sz="28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7467600" cy="715962"/>
          </a:xfrm>
        </p:spPr>
        <p:txBody>
          <a:bodyPr/>
          <a:lstStyle/>
          <a:p>
            <a:pPr algn="ctr"/>
            <a:r>
              <a:rPr lang="ru-RU" b="1" dirty="0" smtClean="0">
                <a:latin typeface="Times New Roman" pitchFamily="18" charset="0"/>
                <a:cs typeface="Times New Roman" pitchFamily="18" charset="0"/>
              </a:rPr>
              <a:t>Правоотношения</a:t>
            </a:r>
            <a:r>
              <a:rPr lang="ru-RU" dirty="0" smtClean="0"/>
              <a:t> </a:t>
            </a:r>
            <a:endParaRPr lang="ru-RU" dirty="0"/>
          </a:p>
        </p:txBody>
      </p:sp>
      <p:sp>
        <p:nvSpPr>
          <p:cNvPr id="3" name="Содержимое 2"/>
          <p:cNvSpPr>
            <a:spLocks noGrp="1"/>
          </p:cNvSpPr>
          <p:nvPr>
            <p:ph sz="quarter" idx="1"/>
          </p:nvPr>
        </p:nvSpPr>
        <p:spPr>
          <a:xfrm>
            <a:off x="457200" y="1295400"/>
            <a:ext cx="8305800" cy="5178552"/>
          </a:xfrm>
        </p:spPr>
        <p:txBody>
          <a:bodyPr/>
          <a:lstStyle/>
          <a:p>
            <a:pPr>
              <a:buFont typeface="Wingdings" pitchFamily="2" charset="2"/>
              <a:buChar char="ü"/>
            </a:pPr>
            <a:r>
              <a:rPr lang="ru-RU" dirty="0" smtClean="0">
                <a:solidFill>
                  <a:schemeClr val="tx1">
                    <a:lumMod val="85000"/>
                    <a:lumOff val="15000"/>
                  </a:schemeClr>
                </a:solidFill>
                <a:hlinkClick r:id="rId2" action="ppaction://hlinksldjump"/>
              </a:rPr>
              <a:t>Понятие «правоотношения»</a:t>
            </a:r>
            <a:endParaRPr lang="ru-RU" dirty="0" smtClean="0">
              <a:solidFill>
                <a:schemeClr val="tx1">
                  <a:lumMod val="85000"/>
                  <a:lumOff val="15000"/>
                </a:schemeClr>
              </a:solidFill>
            </a:endParaRPr>
          </a:p>
          <a:p>
            <a:pPr>
              <a:buFont typeface="Wingdings" pitchFamily="2" charset="2"/>
              <a:buChar char="ü"/>
            </a:pPr>
            <a:r>
              <a:rPr lang="ru-RU" dirty="0" smtClean="0">
                <a:hlinkClick r:id="rId3" action="ppaction://hlinksldjump"/>
              </a:rPr>
              <a:t>Юридические факты (понятие)</a:t>
            </a:r>
            <a:endParaRPr lang="ru-RU" dirty="0" smtClean="0"/>
          </a:p>
          <a:p>
            <a:pPr>
              <a:buFont typeface="Wingdings" pitchFamily="2" charset="2"/>
              <a:buChar char="ü"/>
            </a:pPr>
            <a:r>
              <a:rPr lang="ru-RU" dirty="0" smtClean="0">
                <a:hlinkClick r:id="rId4" action="ppaction://hlinksldjump"/>
              </a:rPr>
              <a:t> Субъекты правоотношений</a:t>
            </a:r>
            <a:endParaRPr lang="ru-RU" dirty="0" smtClean="0"/>
          </a:p>
          <a:p>
            <a:pPr>
              <a:buFont typeface="Wingdings" pitchFamily="2" charset="2"/>
              <a:buChar char="ü"/>
            </a:pPr>
            <a:r>
              <a:rPr lang="ru-RU" dirty="0" smtClean="0">
                <a:hlinkClick r:id="rId5" action="ppaction://hlinksldjump"/>
              </a:rPr>
              <a:t>Виды юридических фактов</a:t>
            </a:r>
            <a:endParaRPr lang="ru-RU" dirty="0" smtClean="0"/>
          </a:p>
          <a:p>
            <a:pPr>
              <a:buFont typeface="Wingdings" pitchFamily="2" charset="2"/>
              <a:buChar char="ü"/>
            </a:pPr>
            <a:r>
              <a:rPr lang="ru-RU" dirty="0" err="1" smtClean="0">
                <a:hlinkClick r:id="rId6" action="ppaction://hlinksldjump"/>
              </a:rPr>
              <a:t>Правосубъектность</a:t>
            </a:r>
            <a:r>
              <a:rPr lang="ru-RU" dirty="0" smtClean="0">
                <a:hlinkClick r:id="rId6" action="ppaction://hlinksldjump"/>
              </a:rPr>
              <a:t> </a:t>
            </a:r>
            <a:endParaRPr lang="ru-RU" dirty="0" smtClean="0"/>
          </a:p>
          <a:p>
            <a:pPr>
              <a:buFont typeface="Wingdings" pitchFamily="2" charset="2"/>
              <a:buChar char="ü"/>
            </a:pPr>
            <a:r>
              <a:rPr lang="ru-RU" dirty="0" smtClean="0">
                <a:hlinkClick r:id="rId7" action="ppaction://hlinksldjump"/>
              </a:rPr>
              <a:t>Понятие правонарушения и его признаки</a:t>
            </a:r>
            <a:endParaRPr lang="ru-RU" dirty="0" smtClean="0"/>
          </a:p>
          <a:p>
            <a:pPr>
              <a:buFont typeface="Wingdings" pitchFamily="2" charset="2"/>
              <a:buChar char="ü"/>
            </a:pPr>
            <a:r>
              <a:rPr lang="ru-RU" dirty="0" smtClean="0">
                <a:hlinkClick r:id="rId8" action="ppaction://hlinksldjump"/>
              </a:rPr>
              <a:t>Состав правонарушения</a:t>
            </a:r>
            <a:endParaRPr lang="ru-RU" dirty="0" smtClean="0"/>
          </a:p>
          <a:p>
            <a:pPr>
              <a:buFont typeface="Wingdings" pitchFamily="2" charset="2"/>
              <a:buChar char="ü"/>
            </a:pPr>
            <a:r>
              <a:rPr lang="ru-RU" dirty="0" smtClean="0">
                <a:hlinkClick r:id="rId9" action="ppaction://hlinksldjump"/>
              </a:rPr>
              <a:t>Разница между правонарушением и преступлением</a:t>
            </a:r>
            <a:endParaRPr lang="ru-RU" dirty="0" smtClean="0"/>
          </a:p>
          <a:p>
            <a:pPr>
              <a:buFont typeface="Wingdings" pitchFamily="2" charset="2"/>
              <a:buChar char="ü"/>
            </a:pPr>
            <a:r>
              <a:rPr lang="ru-RU" dirty="0" smtClean="0">
                <a:hlinkClick r:id="rId10" action="ppaction://hlinksldjump"/>
              </a:rPr>
              <a:t>Алгоритм решения практических задач</a:t>
            </a:r>
            <a:endParaRPr lang="ru-RU" dirty="0" smtClean="0"/>
          </a:p>
          <a:p>
            <a:pPr>
              <a:buNone/>
            </a:pPr>
            <a:r>
              <a:rPr lang="ru-RU" dirty="0" smtClean="0">
                <a:hlinkClick r:id="rId11" action="ppaction://hlinksldjump"/>
              </a:rPr>
              <a:t>Практикум</a:t>
            </a:r>
            <a:endParaRPr lang="ru-RU"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pPr algn="ctr"/>
            <a:r>
              <a:rPr lang="ru-RU" sz="2800" b="1" dirty="0" smtClean="0">
                <a:solidFill>
                  <a:schemeClr val="tx1"/>
                </a:solidFill>
                <a:latin typeface="Times New Roman" pitchFamily="18" charset="0"/>
                <a:cs typeface="Times New Roman" pitchFamily="18" charset="0"/>
              </a:rPr>
              <a:t>5.4 Конституция РФ. Основы конституционного строя РФ</a:t>
            </a:r>
            <a:endParaRPr lang="ru-RU" sz="2800" b="1" dirty="0">
              <a:solidFill>
                <a:schemeClr val="tx1"/>
              </a:solidFill>
              <a:latin typeface="Times New Roman" pitchFamily="18" charset="0"/>
              <a:cs typeface="Times New Roman" pitchFamily="18" charset="0"/>
            </a:endParaRPr>
          </a:p>
        </p:txBody>
      </p:sp>
      <p:sp>
        <p:nvSpPr>
          <p:cNvPr id="3" name="Содержимое 2"/>
          <p:cNvSpPr>
            <a:spLocks noGrp="1"/>
          </p:cNvSpPr>
          <p:nvPr>
            <p:ph sz="quarter" idx="1"/>
          </p:nvPr>
        </p:nvSpPr>
        <p:spPr>
          <a:xfrm>
            <a:off x="457200" y="1600200"/>
            <a:ext cx="8458200" cy="4525963"/>
          </a:xfrm>
        </p:spPr>
        <p:txBody>
          <a:bodyPr>
            <a:normAutofit/>
          </a:bodyPr>
          <a:lstStyle/>
          <a:p>
            <a:pPr>
              <a:buFont typeface="Wingdings" pitchFamily="2" charset="2"/>
              <a:buChar char="ü"/>
            </a:pPr>
            <a:r>
              <a:rPr lang="ru-RU" dirty="0" smtClean="0"/>
              <a:t>Понятие Конституция</a:t>
            </a:r>
          </a:p>
          <a:p>
            <a:pPr>
              <a:buFont typeface="Wingdings" pitchFamily="2" charset="2"/>
              <a:buChar char="ü"/>
            </a:pPr>
            <a:r>
              <a:rPr lang="ru-RU" dirty="0" smtClean="0"/>
              <a:t>Свойства = Что такое легитимность, верховенство, прямое действие, стабильность?</a:t>
            </a:r>
          </a:p>
          <a:p>
            <a:pPr>
              <a:buFont typeface="Wingdings" pitchFamily="2" charset="2"/>
              <a:buChar char="ü"/>
            </a:pPr>
            <a:r>
              <a:rPr lang="ru-RU" dirty="0" smtClean="0"/>
              <a:t>Принципы</a:t>
            </a:r>
          </a:p>
          <a:p>
            <a:pPr>
              <a:buFont typeface="Wingdings" pitchFamily="2" charset="2"/>
              <a:buChar char="ü"/>
            </a:pPr>
            <a:r>
              <a:rPr lang="ru-RU" dirty="0" smtClean="0"/>
              <a:t>Суверенитет народа и суверенитет государства (разница)</a:t>
            </a:r>
          </a:p>
          <a:p>
            <a:pPr>
              <a:buFont typeface="Wingdings" pitchFamily="2" charset="2"/>
              <a:buChar char="ü"/>
            </a:pPr>
            <a:r>
              <a:rPr lang="ru-RU" dirty="0" smtClean="0"/>
              <a:t>Федерализм.</a:t>
            </a:r>
          </a:p>
          <a:p>
            <a:pPr>
              <a:buFont typeface="Wingdings" pitchFamily="2" charset="2"/>
              <a:buChar char="ü"/>
            </a:pPr>
            <a:r>
              <a:rPr lang="ru-RU" dirty="0" smtClean="0"/>
              <a:t> Республиканская форма правления.</a:t>
            </a:r>
          </a:p>
          <a:p>
            <a:pPr>
              <a:buFont typeface="Wingdings" pitchFamily="2" charset="2"/>
              <a:buChar char="ü"/>
            </a:pPr>
            <a:r>
              <a:rPr lang="ru-RU" dirty="0" smtClean="0"/>
              <a:t> Правовое государство</a:t>
            </a:r>
          </a:p>
          <a:p>
            <a:pPr>
              <a:buFont typeface="Wingdings" pitchFamily="2" charset="2"/>
              <a:buChar char="ü"/>
            </a:pPr>
            <a:endParaRPr lang="ru-RU" dirty="0" smtClean="0"/>
          </a:p>
          <a:p>
            <a:pPr>
              <a:buFont typeface="Wingdings" pitchFamily="2" charset="2"/>
              <a:buChar char="ü"/>
            </a:pPr>
            <a:endParaRPr lang="ru-RU"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quarter" idx="1"/>
          </p:nvPr>
        </p:nvSpPr>
        <p:spPr>
          <a:xfrm>
            <a:off x="457200" y="228600"/>
            <a:ext cx="8229600" cy="5897563"/>
          </a:xfrm>
        </p:spPr>
        <p:txBody>
          <a:bodyPr>
            <a:normAutofit lnSpcReduction="10000"/>
          </a:bodyPr>
          <a:lstStyle/>
          <a:p>
            <a:pPr>
              <a:buFont typeface="Wingdings" pitchFamily="2" charset="2"/>
              <a:buChar char="ü"/>
            </a:pPr>
            <a:r>
              <a:rPr lang="ru-RU" dirty="0" smtClean="0"/>
              <a:t>Обязанности государства</a:t>
            </a:r>
          </a:p>
          <a:p>
            <a:pPr>
              <a:buFont typeface="Wingdings" pitchFamily="2" charset="2"/>
              <a:buChar char="ü"/>
            </a:pPr>
            <a:r>
              <a:rPr lang="ru-RU" dirty="0" smtClean="0"/>
              <a:t>Разница между политическим и идеологическим плюрализмом</a:t>
            </a:r>
          </a:p>
          <a:p>
            <a:pPr>
              <a:buFont typeface="Wingdings" pitchFamily="2" charset="2"/>
              <a:buChar char="ü"/>
            </a:pPr>
            <a:r>
              <a:rPr lang="ru-RU" dirty="0" smtClean="0"/>
              <a:t>Светский и социальный характер государства </a:t>
            </a:r>
          </a:p>
          <a:p>
            <a:pPr>
              <a:buFont typeface="Wingdings" pitchFamily="2" charset="2"/>
              <a:buChar char="ü"/>
            </a:pPr>
            <a:r>
              <a:rPr lang="ru-RU" dirty="0" smtClean="0"/>
              <a:t>Свобода экономической деятельности</a:t>
            </a:r>
          </a:p>
          <a:p>
            <a:pPr>
              <a:buFont typeface="Wingdings" pitchFamily="2" charset="2"/>
              <a:buChar char="ü"/>
            </a:pPr>
            <a:r>
              <a:rPr lang="ru-RU" dirty="0" smtClean="0"/>
              <a:t>Ветви власти в РФ</a:t>
            </a:r>
          </a:p>
          <a:p>
            <a:pPr>
              <a:buFont typeface="Wingdings" pitchFamily="2" charset="2"/>
              <a:buChar char="ü"/>
            </a:pPr>
            <a:r>
              <a:rPr lang="ru-RU" dirty="0" smtClean="0"/>
              <a:t>Права и обязанности в Конституции РФ</a:t>
            </a:r>
          </a:p>
          <a:p>
            <a:pPr>
              <a:buFont typeface="Wingdings" pitchFamily="2" charset="2"/>
              <a:buChar char="ü"/>
            </a:pPr>
            <a:r>
              <a:rPr lang="ru-RU" dirty="0" smtClean="0"/>
              <a:t>Разница между человеком и гражданином</a:t>
            </a:r>
          </a:p>
          <a:p>
            <a:pPr>
              <a:buFont typeface="Wingdings" pitchFamily="2" charset="2"/>
              <a:buChar char="ü"/>
            </a:pPr>
            <a:r>
              <a:rPr lang="ru-RU" dirty="0" smtClean="0"/>
              <a:t>Свобода совести и вероисповедания</a:t>
            </a:r>
          </a:p>
          <a:p>
            <a:pPr>
              <a:buFont typeface="Wingdings" pitchFamily="2" charset="2"/>
              <a:buChar char="ü"/>
            </a:pPr>
            <a:r>
              <a:rPr lang="ru-RU" dirty="0" smtClean="0"/>
              <a:t>Федеративное устройство</a:t>
            </a:r>
          </a:p>
          <a:p>
            <a:pPr>
              <a:buFont typeface="Wingdings" pitchFamily="2" charset="2"/>
              <a:buChar char="ü"/>
            </a:pPr>
            <a:r>
              <a:rPr lang="ru-RU" dirty="0" smtClean="0"/>
              <a:t>Полномочия Президента, функции</a:t>
            </a:r>
          </a:p>
          <a:p>
            <a:pPr>
              <a:buFont typeface="Wingdings" pitchFamily="2" charset="2"/>
              <a:buChar char="ü"/>
            </a:pPr>
            <a:r>
              <a:rPr lang="ru-RU" dirty="0" smtClean="0"/>
              <a:t>Полномочия Правительства, функции</a:t>
            </a:r>
          </a:p>
          <a:p>
            <a:pPr>
              <a:buFont typeface="Wingdings" pitchFamily="2" charset="2"/>
              <a:buChar char="ü"/>
            </a:pPr>
            <a:r>
              <a:rPr lang="ru-RU" dirty="0" smtClean="0"/>
              <a:t>Местное самоуправление</a:t>
            </a:r>
          </a:p>
          <a:p>
            <a:pPr>
              <a:buFont typeface="Wingdings" pitchFamily="2" charset="2"/>
              <a:buChar char="ü"/>
            </a:pPr>
            <a:r>
              <a:rPr lang="ru-RU" dirty="0" smtClean="0"/>
              <a:t>Поправки в Конституцию РФ (как?)</a:t>
            </a:r>
          </a:p>
          <a:p>
            <a:pPr>
              <a:buFont typeface="Wingdings" pitchFamily="2" charset="2"/>
              <a:buChar char="ü"/>
            </a:pPr>
            <a:endParaRPr lang="ru-RU" dirty="0" smtClean="0"/>
          </a:p>
          <a:p>
            <a:pPr>
              <a:buFont typeface="Wingdings" pitchFamily="2" charset="2"/>
              <a:buChar char="ü"/>
            </a:pPr>
            <a:endParaRPr lang="ru-RU"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715962"/>
          </a:xfrm>
        </p:spPr>
        <p:txBody>
          <a:bodyPr>
            <a:normAutofit/>
          </a:bodyPr>
          <a:lstStyle/>
          <a:p>
            <a:pPr algn="ctr"/>
            <a:r>
              <a:rPr lang="ru-RU" b="1" dirty="0" smtClean="0">
                <a:latin typeface="Times New Roman" pitchFamily="18" charset="0"/>
                <a:cs typeface="Times New Roman" pitchFamily="18" charset="0"/>
              </a:rPr>
              <a:t>5.5. Законодательство РФ о выборах</a:t>
            </a:r>
            <a:endParaRPr lang="ru-RU" b="1" dirty="0">
              <a:latin typeface="Times New Roman" pitchFamily="18" charset="0"/>
              <a:cs typeface="Times New Roman" pitchFamily="18" charset="0"/>
            </a:endParaRPr>
          </a:p>
        </p:txBody>
      </p:sp>
      <p:sp>
        <p:nvSpPr>
          <p:cNvPr id="3" name="Содержимое 2"/>
          <p:cNvSpPr>
            <a:spLocks noGrp="1"/>
          </p:cNvSpPr>
          <p:nvPr>
            <p:ph sz="quarter" idx="1"/>
          </p:nvPr>
        </p:nvSpPr>
        <p:spPr>
          <a:xfrm>
            <a:off x="457200" y="1066800"/>
            <a:ext cx="8229600" cy="5407152"/>
          </a:xfrm>
        </p:spPr>
        <p:txBody>
          <a:bodyPr/>
          <a:lstStyle/>
          <a:p>
            <a:pPr>
              <a:buFont typeface="Wingdings" pitchFamily="2" charset="2"/>
              <a:buChar char="ü"/>
            </a:pPr>
            <a:r>
              <a:rPr lang="ru-RU" dirty="0" smtClean="0"/>
              <a:t> </a:t>
            </a:r>
            <a:r>
              <a:rPr lang="ru-RU" sz="3200" dirty="0" smtClean="0">
                <a:latin typeface="Times New Roman" pitchFamily="18" charset="0"/>
                <a:cs typeface="Times New Roman" pitchFamily="18" charset="0"/>
              </a:rPr>
              <a:t>Понятие избирательная система</a:t>
            </a:r>
          </a:p>
          <a:p>
            <a:pPr>
              <a:buFont typeface="Wingdings" pitchFamily="2" charset="2"/>
              <a:buChar char="ü"/>
            </a:pPr>
            <a:r>
              <a:rPr lang="ru-RU" sz="3200" dirty="0" smtClean="0">
                <a:latin typeface="Times New Roman" pitchFamily="18" charset="0"/>
                <a:cs typeface="Times New Roman" pitchFamily="18" charset="0"/>
              </a:rPr>
              <a:t>Принципы избирательного права РФ</a:t>
            </a:r>
          </a:p>
          <a:p>
            <a:pPr>
              <a:buFont typeface="Wingdings" pitchFamily="2" charset="2"/>
              <a:buChar char="ü"/>
            </a:pPr>
            <a:r>
              <a:rPr lang="ru-RU" sz="3200" dirty="0" smtClean="0">
                <a:latin typeface="Times New Roman" pitchFamily="18" charset="0"/>
                <a:cs typeface="Times New Roman" pitchFamily="18" charset="0"/>
              </a:rPr>
              <a:t>Три типа избирательной системы</a:t>
            </a:r>
          </a:p>
          <a:p>
            <a:pPr>
              <a:buFont typeface="Wingdings" pitchFamily="2" charset="2"/>
              <a:buChar char="ü"/>
            </a:pPr>
            <a:r>
              <a:rPr lang="ru-RU" sz="3200" dirty="0" smtClean="0">
                <a:latin typeface="Times New Roman" pitchFamily="18" charset="0"/>
                <a:cs typeface="Times New Roman" pitchFamily="18" charset="0"/>
              </a:rPr>
              <a:t>Объект и субъект избирательного права</a:t>
            </a:r>
          </a:p>
          <a:p>
            <a:pPr>
              <a:buFont typeface="Wingdings" pitchFamily="2" charset="2"/>
              <a:buChar char="ü"/>
            </a:pPr>
            <a:r>
              <a:rPr lang="ru-RU" sz="3200" dirty="0" smtClean="0">
                <a:latin typeface="Times New Roman" pitchFamily="18" charset="0"/>
                <a:cs typeface="Times New Roman" pitchFamily="18" charset="0"/>
              </a:rPr>
              <a:t>Порядок проведения выборов в РФ</a:t>
            </a:r>
          </a:p>
          <a:p>
            <a:pPr>
              <a:buFont typeface="Wingdings" pitchFamily="2" charset="2"/>
              <a:buChar char="ü"/>
            </a:pPr>
            <a:r>
              <a:rPr lang="ru-RU" sz="3200" dirty="0" smtClean="0">
                <a:latin typeface="Times New Roman" pitchFamily="18" charset="0"/>
                <a:cs typeface="Times New Roman" pitchFamily="18" charset="0"/>
              </a:rPr>
              <a:t>Требования к кандидату на пост Президента</a:t>
            </a:r>
          </a:p>
          <a:p>
            <a:pPr>
              <a:buFont typeface="Wingdings" pitchFamily="2" charset="2"/>
              <a:buChar char="ü"/>
            </a:pPr>
            <a:r>
              <a:rPr lang="ru-RU" sz="3200" dirty="0" smtClean="0">
                <a:latin typeface="Times New Roman" pitchFamily="18" charset="0"/>
                <a:cs typeface="Times New Roman" pitchFamily="18" charset="0"/>
              </a:rPr>
              <a:t>Понятия «абсентеизм», «мандат», «ценз»</a:t>
            </a:r>
            <a:endParaRPr lang="ru-RU" sz="32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7467600" cy="715962"/>
          </a:xfrm>
        </p:spPr>
        <p:txBody>
          <a:bodyPr>
            <a:normAutofit/>
          </a:bodyPr>
          <a:lstStyle/>
          <a:p>
            <a:r>
              <a:rPr lang="ru-RU" b="1" dirty="0" smtClean="0">
                <a:latin typeface="Times New Roman" pitchFamily="18" charset="0"/>
                <a:cs typeface="Times New Roman" pitchFamily="18" charset="0"/>
              </a:rPr>
              <a:t>5.6 Субъекты гражданского права</a:t>
            </a:r>
            <a:endParaRPr lang="ru-RU" b="1" dirty="0">
              <a:latin typeface="Times New Roman" pitchFamily="18" charset="0"/>
              <a:cs typeface="Times New Roman" pitchFamily="18" charset="0"/>
            </a:endParaRPr>
          </a:p>
        </p:txBody>
      </p:sp>
      <p:sp>
        <p:nvSpPr>
          <p:cNvPr id="3" name="Содержимое 2"/>
          <p:cNvSpPr>
            <a:spLocks noGrp="1"/>
          </p:cNvSpPr>
          <p:nvPr>
            <p:ph sz="quarter" idx="1"/>
          </p:nvPr>
        </p:nvSpPr>
        <p:spPr/>
        <p:txBody>
          <a:bodyPr>
            <a:normAutofit/>
          </a:bodyPr>
          <a:lstStyle/>
          <a:p>
            <a:pPr>
              <a:buFont typeface="Wingdings" pitchFamily="2" charset="2"/>
              <a:buChar char="ü"/>
            </a:pPr>
            <a:r>
              <a:rPr lang="ru-RU" dirty="0" smtClean="0"/>
              <a:t> Понятие «Гражданского право»</a:t>
            </a:r>
          </a:p>
          <a:p>
            <a:pPr>
              <a:buFont typeface="Wingdings" pitchFamily="2" charset="2"/>
              <a:buChar char="ü"/>
            </a:pPr>
            <a:r>
              <a:rPr lang="ru-RU" dirty="0" smtClean="0"/>
              <a:t>Предмет Гражданского права</a:t>
            </a:r>
          </a:p>
          <a:p>
            <a:pPr>
              <a:buFont typeface="Wingdings" pitchFamily="2" charset="2"/>
              <a:buChar char="ü"/>
            </a:pPr>
            <a:r>
              <a:rPr lang="ru-RU" dirty="0" smtClean="0"/>
              <a:t>Подотрасли Гражданского права</a:t>
            </a:r>
          </a:p>
          <a:p>
            <a:pPr>
              <a:buFont typeface="Wingdings" pitchFamily="2" charset="2"/>
              <a:buChar char="ü"/>
            </a:pPr>
            <a:r>
              <a:rPr lang="ru-RU" dirty="0" smtClean="0"/>
              <a:t>Методы Гражданского права</a:t>
            </a:r>
          </a:p>
          <a:p>
            <a:pPr>
              <a:buFont typeface="Wingdings" pitchFamily="2" charset="2"/>
              <a:buChar char="ü"/>
            </a:pPr>
            <a:r>
              <a:rPr lang="ru-RU" dirty="0" smtClean="0"/>
              <a:t>Понятие «гражданские правоотношения»</a:t>
            </a:r>
          </a:p>
          <a:p>
            <a:pPr>
              <a:buFont typeface="Wingdings" pitchFamily="2" charset="2"/>
              <a:buChar char="ü"/>
            </a:pPr>
            <a:r>
              <a:rPr lang="ru-RU" dirty="0" smtClean="0"/>
              <a:t>Основания возникновения гражданских правоотношений</a:t>
            </a:r>
          </a:p>
          <a:p>
            <a:pPr>
              <a:buFont typeface="Wingdings" pitchFamily="2" charset="2"/>
              <a:buChar char="ü"/>
            </a:pPr>
            <a:r>
              <a:rPr lang="ru-RU" dirty="0" smtClean="0"/>
              <a:t>Что такое события и действия?</a:t>
            </a:r>
          </a:p>
          <a:p>
            <a:pPr>
              <a:buFont typeface="Wingdings" pitchFamily="2" charset="2"/>
              <a:buChar char="ü"/>
            </a:pPr>
            <a:r>
              <a:rPr lang="ru-RU" dirty="0" smtClean="0"/>
              <a:t>Что такое правомерное и неправомерное поведение?</a:t>
            </a:r>
          </a:p>
          <a:p>
            <a:pPr>
              <a:buFont typeface="Wingdings" pitchFamily="2" charset="2"/>
              <a:buChar char="ü"/>
            </a:pPr>
            <a:r>
              <a:rPr lang="ru-RU" dirty="0" smtClean="0"/>
              <a:t>Виды защиты гражданских прав</a:t>
            </a:r>
            <a:endParaRPr lang="ru-RU"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quarter" idx="1"/>
          </p:nvPr>
        </p:nvSpPr>
        <p:spPr>
          <a:xfrm>
            <a:off x="457200" y="304800"/>
            <a:ext cx="8229600" cy="5821363"/>
          </a:xfrm>
        </p:spPr>
        <p:txBody>
          <a:bodyPr>
            <a:normAutofit/>
          </a:bodyPr>
          <a:lstStyle/>
          <a:p>
            <a:pPr>
              <a:buFont typeface="Wingdings" pitchFamily="2" charset="2"/>
              <a:buChar char="ü"/>
            </a:pPr>
            <a:r>
              <a:rPr lang="ru-RU" sz="2800" dirty="0" smtClean="0">
                <a:latin typeface="Times New Roman" pitchFamily="18" charset="0"/>
                <a:cs typeface="Times New Roman" pitchFamily="18" charset="0"/>
              </a:rPr>
              <a:t>Понятие «собственность»</a:t>
            </a:r>
          </a:p>
          <a:p>
            <a:pPr>
              <a:buFont typeface="Wingdings" pitchFamily="2" charset="2"/>
              <a:buChar char="ü"/>
            </a:pPr>
            <a:r>
              <a:rPr lang="ru-RU" sz="2800" dirty="0" smtClean="0">
                <a:latin typeface="Times New Roman" pitchFamily="18" charset="0"/>
                <a:cs typeface="Times New Roman" pitchFamily="18" charset="0"/>
              </a:rPr>
              <a:t>Субъекты собственности в Гражданском праве</a:t>
            </a:r>
          </a:p>
          <a:p>
            <a:pPr>
              <a:buFont typeface="Wingdings" pitchFamily="2" charset="2"/>
              <a:buChar char="ü"/>
            </a:pPr>
            <a:r>
              <a:rPr lang="ru-RU" sz="2800" dirty="0" smtClean="0">
                <a:latin typeface="Times New Roman" pitchFamily="18" charset="0"/>
                <a:cs typeface="Times New Roman" pitchFamily="18" charset="0"/>
              </a:rPr>
              <a:t>Три правомочия в отношении собственности</a:t>
            </a:r>
          </a:p>
          <a:p>
            <a:pPr>
              <a:buFont typeface="Wingdings" pitchFamily="2" charset="2"/>
              <a:buChar char="ü"/>
            </a:pPr>
            <a:r>
              <a:rPr lang="ru-RU" sz="2800" dirty="0" smtClean="0">
                <a:latin typeface="Times New Roman" pitchFamily="18" charset="0"/>
                <a:cs typeface="Times New Roman" pitchFamily="18" charset="0"/>
              </a:rPr>
              <a:t>Разница между движимым и недвижимым имуществом</a:t>
            </a:r>
          </a:p>
          <a:p>
            <a:pPr>
              <a:buFont typeface="Wingdings" pitchFamily="2" charset="2"/>
              <a:buChar char="ü"/>
            </a:pPr>
            <a:r>
              <a:rPr lang="ru-RU" sz="2800" dirty="0" smtClean="0">
                <a:latin typeface="Times New Roman" pitchFamily="18" charset="0"/>
                <a:cs typeface="Times New Roman" pitchFamily="18" charset="0"/>
              </a:rPr>
              <a:t>Дееспособность</a:t>
            </a:r>
          </a:p>
          <a:p>
            <a:pPr>
              <a:buFont typeface="Wingdings" pitchFamily="2" charset="2"/>
              <a:buChar char="ü"/>
            </a:pPr>
            <a:r>
              <a:rPr lang="ru-RU" sz="2800" dirty="0" smtClean="0">
                <a:latin typeface="Times New Roman" pitchFamily="18" charset="0"/>
                <a:cs typeface="Times New Roman" pitchFamily="18" charset="0"/>
              </a:rPr>
              <a:t>Полностью дееспособный</a:t>
            </a:r>
          </a:p>
          <a:p>
            <a:pPr>
              <a:buFont typeface="Wingdings" pitchFamily="2" charset="2"/>
              <a:buChar char="ü"/>
            </a:pPr>
            <a:r>
              <a:rPr lang="ru-RU" sz="2800" dirty="0" smtClean="0">
                <a:latin typeface="Times New Roman" pitchFamily="18" charset="0"/>
                <a:cs typeface="Times New Roman" pitchFamily="18" charset="0"/>
              </a:rPr>
              <a:t>Частично дееспособный</a:t>
            </a:r>
          </a:p>
          <a:p>
            <a:pPr>
              <a:buFont typeface="Wingdings" pitchFamily="2" charset="2"/>
              <a:buChar char="ü"/>
            </a:pPr>
            <a:r>
              <a:rPr lang="ru-RU" sz="2800" dirty="0" smtClean="0">
                <a:latin typeface="Times New Roman" pitchFamily="18" charset="0"/>
                <a:cs typeface="Times New Roman" pitchFamily="18" charset="0"/>
              </a:rPr>
              <a:t>Ограниченная дееспособность</a:t>
            </a:r>
          </a:p>
          <a:p>
            <a:pPr>
              <a:buFont typeface="Wingdings" pitchFamily="2" charset="2"/>
              <a:buChar char="ü"/>
            </a:pPr>
            <a:r>
              <a:rPr lang="ru-RU" sz="2800" dirty="0" smtClean="0">
                <a:latin typeface="Times New Roman" pitchFamily="18" charset="0"/>
                <a:cs typeface="Times New Roman" pitchFamily="18" charset="0"/>
              </a:rPr>
              <a:t>Недееспособность</a:t>
            </a:r>
          </a:p>
          <a:p>
            <a:pPr>
              <a:buFont typeface="Wingdings" pitchFamily="2" charset="2"/>
              <a:buChar char="ü"/>
            </a:pPr>
            <a:endParaRPr lang="ru-RU" sz="2800" dirty="0" smtClean="0">
              <a:latin typeface="Times New Roman" pitchFamily="18" charset="0"/>
              <a:cs typeface="Times New Roman" pitchFamily="18" charset="0"/>
            </a:endParaRPr>
          </a:p>
          <a:p>
            <a:pPr>
              <a:buFont typeface="Wingdings" pitchFamily="2" charset="2"/>
              <a:buChar char="ü"/>
            </a:pPr>
            <a:endParaRPr lang="ru-RU"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pPr algn="ctr"/>
            <a:r>
              <a:rPr lang="ru-RU" sz="2800" b="1" dirty="0" smtClean="0">
                <a:latin typeface="Times New Roman" pitchFamily="18" charset="0"/>
                <a:cs typeface="Times New Roman" pitchFamily="18" charset="0"/>
              </a:rPr>
              <a:t>5.7 Организационно-правовые формы и правовой режим предпринимательской деятельности</a:t>
            </a:r>
            <a:endParaRPr lang="ru-RU" sz="2800" b="1" dirty="0">
              <a:latin typeface="Times New Roman" pitchFamily="18" charset="0"/>
              <a:cs typeface="Times New Roman" pitchFamily="18" charset="0"/>
            </a:endParaRPr>
          </a:p>
        </p:txBody>
      </p:sp>
      <p:sp>
        <p:nvSpPr>
          <p:cNvPr id="3" name="Содержимое 2"/>
          <p:cNvSpPr>
            <a:spLocks noGrp="1"/>
          </p:cNvSpPr>
          <p:nvPr>
            <p:ph sz="quarter" idx="1"/>
          </p:nvPr>
        </p:nvSpPr>
        <p:spPr/>
        <p:txBody>
          <a:bodyPr>
            <a:normAutofit lnSpcReduction="10000"/>
          </a:bodyPr>
          <a:lstStyle/>
          <a:p>
            <a:pPr marL="0" indent="354013">
              <a:buFont typeface="Wingdings" pitchFamily="2" charset="2"/>
              <a:buChar char="ü"/>
            </a:pPr>
            <a:r>
              <a:rPr lang="ru-RU" dirty="0" smtClean="0"/>
              <a:t>Понятие и признаки юридического лица</a:t>
            </a:r>
          </a:p>
          <a:p>
            <a:pPr marL="0" indent="354013">
              <a:buFont typeface="Wingdings" pitchFamily="2" charset="2"/>
              <a:buChar char="ü"/>
            </a:pPr>
            <a:r>
              <a:rPr lang="ru-RU" dirty="0" smtClean="0"/>
              <a:t>Критерии классификации юридических лиц</a:t>
            </a:r>
          </a:p>
          <a:p>
            <a:pPr marL="0" indent="354013">
              <a:buFont typeface="Wingdings" pitchFamily="2" charset="2"/>
              <a:buChar char="ü"/>
            </a:pPr>
            <a:r>
              <a:rPr lang="ru-RU" dirty="0" smtClean="0"/>
              <a:t>Хозяйственные товарищества и общества:</a:t>
            </a:r>
          </a:p>
          <a:p>
            <a:pPr marL="0" indent="354013">
              <a:buNone/>
            </a:pPr>
            <a:r>
              <a:rPr lang="ru-RU" dirty="0" smtClean="0"/>
              <a:t>     - ООО</a:t>
            </a:r>
          </a:p>
          <a:p>
            <a:pPr marL="0" indent="354013">
              <a:buNone/>
            </a:pPr>
            <a:r>
              <a:rPr lang="ru-RU" dirty="0" smtClean="0"/>
              <a:t>     - АО (публичные и непубличные)</a:t>
            </a:r>
          </a:p>
          <a:p>
            <a:pPr marL="0" indent="354013">
              <a:buNone/>
            </a:pPr>
            <a:r>
              <a:rPr lang="ru-RU" dirty="0" smtClean="0"/>
              <a:t>     - товарищества (полные и </a:t>
            </a:r>
            <a:r>
              <a:rPr lang="ru-RU" dirty="0" err="1" smtClean="0"/>
              <a:t>командитные</a:t>
            </a:r>
            <a:r>
              <a:rPr lang="ru-RU" dirty="0" smtClean="0"/>
              <a:t>)</a:t>
            </a:r>
          </a:p>
          <a:p>
            <a:pPr marL="0" indent="354013">
              <a:buFont typeface="Wingdings" pitchFamily="2" charset="2"/>
              <a:buChar char="ü"/>
            </a:pPr>
            <a:r>
              <a:rPr lang="ru-RU" dirty="0" smtClean="0"/>
              <a:t>Разница между дочерними предприятиями и филиалами</a:t>
            </a:r>
          </a:p>
          <a:p>
            <a:pPr marL="0" indent="354013">
              <a:buFont typeface="Wingdings" pitchFamily="2" charset="2"/>
              <a:buChar char="ü"/>
            </a:pPr>
            <a:r>
              <a:rPr lang="ru-RU" dirty="0" smtClean="0"/>
              <a:t>Производственные кооперативы (артель)</a:t>
            </a:r>
          </a:p>
          <a:p>
            <a:pPr marL="0" indent="354013">
              <a:buFont typeface="Wingdings" pitchFamily="2" charset="2"/>
              <a:buChar char="ü"/>
            </a:pPr>
            <a:r>
              <a:rPr lang="ru-RU" dirty="0" smtClean="0"/>
              <a:t>Государственные муниципальные и унитарные предприятия</a:t>
            </a:r>
          </a:p>
          <a:p>
            <a:pPr marL="0" indent="354013">
              <a:buFont typeface="Wingdings" pitchFamily="2" charset="2"/>
              <a:buChar char="ü"/>
            </a:pPr>
            <a:r>
              <a:rPr lang="ru-RU" dirty="0" smtClean="0"/>
              <a:t>Некоммерческие предприятия</a:t>
            </a:r>
            <a:endParaRPr lang="ru-RU"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b="1" dirty="0" smtClean="0">
                <a:latin typeface="Times New Roman" pitchFamily="18" charset="0"/>
                <a:cs typeface="Times New Roman" pitchFamily="18" charset="0"/>
              </a:rPr>
              <a:t>5.8 Имущественные и неимущественные права</a:t>
            </a:r>
            <a:endParaRPr lang="ru-RU" b="1" dirty="0">
              <a:latin typeface="Times New Roman" pitchFamily="18" charset="0"/>
              <a:cs typeface="Times New Roman" pitchFamily="18" charset="0"/>
            </a:endParaRPr>
          </a:p>
        </p:txBody>
      </p:sp>
      <p:sp>
        <p:nvSpPr>
          <p:cNvPr id="3" name="Содержимое 2"/>
          <p:cNvSpPr>
            <a:spLocks noGrp="1"/>
          </p:cNvSpPr>
          <p:nvPr>
            <p:ph sz="quarter" idx="1"/>
          </p:nvPr>
        </p:nvSpPr>
        <p:spPr>
          <a:xfrm>
            <a:off x="457200" y="1600200"/>
            <a:ext cx="8305800" cy="4873752"/>
          </a:xfrm>
        </p:spPr>
        <p:txBody>
          <a:bodyPr>
            <a:normAutofit/>
          </a:bodyPr>
          <a:lstStyle/>
          <a:p>
            <a:pPr>
              <a:buFont typeface="Wingdings" pitchFamily="2" charset="2"/>
              <a:buChar char="ü"/>
            </a:pPr>
            <a:r>
              <a:rPr lang="ru-RU" dirty="0" smtClean="0"/>
              <a:t> Понятие «имущественные права»</a:t>
            </a:r>
          </a:p>
          <a:p>
            <a:pPr>
              <a:buFont typeface="Wingdings" pitchFamily="2" charset="2"/>
              <a:buChar char="ü"/>
            </a:pPr>
            <a:r>
              <a:rPr lang="ru-RU" dirty="0" smtClean="0"/>
              <a:t>Разница между вещным и обязательственным правом</a:t>
            </a:r>
          </a:p>
          <a:p>
            <a:pPr>
              <a:buFont typeface="Wingdings" pitchFamily="2" charset="2"/>
              <a:buChar char="ü"/>
            </a:pPr>
            <a:r>
              <a:rPr lang="ru-RU" dirty="0" smtClean="0"/>
              <a:t>Что такое наследование?</a:t>
            </a:r>
          </a:p>
          <a:p>
            <a:pPr>
              <a:buFont typeface="Wingdings" pitchFamily="2" charset="2"/>
              <a:buChar char="ü"/>
            </a:pPr>
            <a:r>
              <a:rPr lang="ru-RU" dirty="0" smtClean="0"/>
              <a:t>Понятие «личных неимущественных прав»</a:t>
            </a:r>
          </a:p>
          <a:p>
            <a:pPr>
              <a:buFont typeface="Wingdings" pitchFamily="2" charset="2"/>
              <a:buChar char="ü"/>
            </a:pPr>
            <a:r>
              <a:rPr lang="ru-RU" dirty="0" smtClean="0"/>
              <a:t>Что включают в себя неотчуждаемые права и свободы</a:t>
            </a:r>
          </a:p>
          <a:p>
            <a:pPr>
              <a:buFont typeface="Wingdings" pitchFamily="2" charset="2"/>
              <a:buChar char="ü"/>
            </a:pPr>
            <a:r>
              <a:rPr lang="ru-RU" dirty="0" smtClean="0"/>
              <a:t>Разница между авторским и патентным правом</a:t>
            </a:r>
          </a:p>
          <a:p>
            <a:pPr>
              <a:buFont typeface="Wingdings" pitchFamily="2" charset="2"/>
              <a:buChar char="ü"/>
            </a:pPr>
            <a:r>
              <a:rPr lang="ru-RU" dirty="0" smtClean="0"/>
              <a:t>Что общего между имущественными и личными неимущественными правами</a:t>
            </a:r>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7467600" cy="792162"/>
          </a:xfrm>
        </p:spPr>
        <p:txBody>
          <a:bodyPr/>
          <a:lstStyle/>
          <a:p>
            <a:pPr algn="ctr"/>
            <a:r>
              <a:rPr lang="ru-RU" b="1" dirty="0" smtClean="0">
                <a:solidFill>
                  <a:schemeClr val="tx1"/>
                </a:solidFill>
                <a:latin typeface="Times New Roman" pitchFamily="18" charset="0"/>
                <a:cs typeface="Times New Roman" pitchFamily="18" charset="0"/>
              </a:rPr>
              <a:t>Трудности раздела «Право»</a:t>
            </a:r>
            <a:endParaRPr lang="ru-RU" b="1" dirty="0">
              <a:solidFill>
                <a:schemeClr val="tx1"/>
              </a:solidFill>
              <a:latin typeface="Times New Roman" pitchFamily="18" charset="0"/>
              <a:cs typeface="Times New Roman" pitchFamily="18" charset="0"/>
            </a:endParaRPr>
          </a:p>
        </p:txBody>
      </p:sp>
      <p:sp>
        <p:nvSpPr>
          <p:cNvPr id="3" name="Содержимое 2"/>
          <p:cNvSpPr>
            <a:spLocks noGrp="1"/>
          </p:cNvSpPr>
          <p:nvPr>
            <p:ph sz="quarter" idx="1"/>
          </p:nvPr>
        </p:nvSpPr>
        <p:spPr>
          <a:xfrm>
            <a:off x="228600" y="990600"/>
            <a:ext cx="8534400" cy="5483352"/>
          </a:xfrm>
        </p:spPr>
        <p:txBody>
          <a:bodyPr>
            <a:normAutofit lnSpcReduction="10000"/>
          </a:bodyPr>
          <a:lstStyle/>
          <a:p>
            <a:pPr>
              <a:buNone/>
            </a:pPr>
            <a:endParaRPr lang="ru-RU" dirty="0" smtClean="0"/>
          </a:p>
          <a:p>
            <a:pPr marL="7938" indent="346075">
              <a:buNone/>
            </a:pPr>
            <a:r>
              <a:rPr lang="ru-RU" sz="2800" b="1" dirty="0" smtClean="0">
                <a:latin typeface="Times New Roman" pitchFamily="18" charset="0"/>
                <a:cs typeface="Times New Roman" pitchFamily="18" charset="0"/>
              </a:rPr>
              <a:t>ОГЭ</a:t>
            </a:r>
            <a:r>
              <a:rPr lang="ru-RU" sz="2800" dirty="0" smtClean="0">
                <a:latin typeface="Times New Roman" pitchFamily="18" charset="0"/>
                <a:cs typeface="Times New Roman" pitchFamily="18" charset="0"/>
              </a:rPr>
              <a:t> –  блок «Право» – 17 тем (29</a:t>
            </a:r>
            <a:r>
              <a:rPr lang="en-US" sz="2800" dirty="0" smtClean="0">
                <a:latin typeface="Times New Roman" pitchFamily="18" charset="0"/>
                <a:cs typeface="Times New Roman" pitchFamily="18" charset="0"/>
              </a:rPr>
              <a:t>%</a:t>
            </a:r>
            <a:r>
              <a:rPr lang="ru-RU" sz="2800" dirty="0" smtClean="0">
                <a:latin typeface="Times New Roman" pitchFamily="18" charset="0"/>
                <a:cs typeface="Times New Roman" pitchFamily="18" charset="0"/>
              </a:rPr>
              <a:t>)</a:t>
            </a:r>
          </a:p>
          <a:p>
            <a:pPr marL="7938" indent="346075">
              <a:buNone/>
            </a:pPr>
            <a:r>
              <a:rPr lang="ru-RU" sz="2800" b="1" dirty="0" smtClean="0">
                <a:latin typeface="Times New Roman" pitchFamily="18" charset="0"/>
                <a:cs typeface="Times New Roman" pitchFamily="18" charset="0"/>
              </a:rPr>
              <a:t>ЕГЭ</a:t>
            </a:r>
            <a:r>
              <a:rPr lang="ru-RU" sz="2800" dirty="0" smtClean="0">
                <a:latin typeface="Times New Roman" pitchFamily="18" charset="0"/>
                <a:cs typeface="Times New Roman" pitchFamily="18" charset="0"/>
              </a:rPr>
              <a:t> – блок «Право» – 20 тем (25</a:t>
            </a:r>
            <a:r>
              <a:rPr lang="en-US" sz="2800" dirty="0" smtClean="0">
                <a:latin typeface="Times New Roman" pitchFamily="18" charset="0"/>
                <a:cs typeface="Times New Roman" pitchFamily="18" charset="0"/>
              </a:rPr>
              <a:t>%)</a:t>
            </a:r>
          </a:p>
          <a:p>
            <a:pPr marL="7938" indent="346075">
              <a:buNone/>
            </a:pPr>
            <a:r>
              <a:rPr lang="ru-RU" sz="2800" b="1" dirty="0" smtClean="0">
                <a:latin typeface="Times New Roman" pitchFamily="18" charset="0"/>
                <a:cs typeface="Times New Roman" pitchFamily="18" charset="0"/>
              </a:rPr>
              <a:t>Результаты ЕГЭ 2018 года:</a:t>
            </a:r>
          </a:p>
          <a:p>
            <a:pPr marL="7938" indent="346075" algn="just">
              <a:buNone/>
            </a:pPr>
            <a:r>
              <a:rPr lang="ru-RU" sz="2800" b="1" dirty="0" smtClean="0">
                <a:latin typeface="Times New Roman" pitchFamily="18" charset="0"/>
                <a:cs typeface="Times New Roman" pitchFamily="18" charset="0"/>
              </a:rPr>
              <a:t>Задание 16 </a:t>
            </a:r>
            <a:r>
              <a:rPr lang="ru-RU" sz="2800" dirty="0" smtClean="0">
                <a:latin typeface="Times New Roman" pitchFamily="18" charset="0"/>
                <a:cs typeface="Times New Roman" pitchFamily="18" charset="0"/>
              </a:rPr>
              <a:t>( основы конституционного строя, права и свободы человека и гражданина , конституционные обязанности) выполнило  - 66,8 </a:t>
            </a:r>
            <a:r>
              <a:rPr lang="en-US" sz="2800" dirty="0" smtClean="0">
                <a:latin typeface="Times New Roman" pitchFamily="18" charset="0"/>
                <a:cs typeface="Times New Roman" pitchFamily="18" charset="0"/>
              </a:rPr>
              <a:t>%</a:t>
            </a:r>
            <a:r>
              <a:rPr lang="ru-RU" sz="2800" dirty="0" smtClean="0">
                <a:latin typeface="Times New Roman" pitchFamily="18" charset="0"/>
                <a:cs typeface="Times New Roman" pitchFamily="18" charset="0"/>
              </a:rPr>
              <a:t>учеников</a:t>
            </a:r>
          </a:p>
          <a:p>
            <a:pPr marL="7938" indent="346075">
              <a:buNone/>
            </a:pPr>
            <a:r>
              <a:rPr lang="ru-RU" sz="2800" b="1" dirty="0" smtClean="0">
                <a:latin typeface="Times New Roman" pitchFamily="18" charset="0"/>
                <a:cs typeface="Times New Roman" pitchFamily="18" charset="0"/>
              </a:rPr>
              <a:t>Задание 17 </a:t>
            </a:r>
            <a:r>
              <a:rPr lang="ru-RU" sz="2800" dirty="0" smtClean="0">
                <a:latin typeface="Times New Roman" pitchFamily="18" charset="0"/>
                <a:cs typeface="Times New Roman" pitchFamily="18" charset="0"/>
              </a:rPr>
              <a:t>- 62,3 %</a:t>
            </a:r>
          </a:p>
          <a:p>
            <a:pPr marL="7938" indent="346075">
              <a:buNone/>
            </a:pPr>
            <a:r>
              <a:rPr lang="ru-RU" sz="2800" b="1" dirty="0" smtClean="0">
                <a:latin typeface="Times New Roman" pitchFamily="18" charset="0"/>
                <a:cs typeface="Times New Roman" pitchFamily="18" charset="0"/>
              </a:rPr>
              <a:t>Задание 18 </a:t>
            </a:r>
            <a:r>
              <a:rPr lang="ru-RU" sz="2800" dirty="0" smtClean="0">
                <a:latin typeface="Times New Roman" pitchFamily="18" charset="0"/>
                <a:cs typeface="Times New Roman" pitchFamily="18" charset="0"/>
              </a:rPr>
              <a:t>– 28,1 %</a:t>
            </a:r>
          </a:p>
          <a:p>
            <a:pPr marL="7938" indent="346075">
              <a:buNone/>
            </a:pPr>
            <a:r>
              <a:rPr lang="ru-RU" sz="2800" b="1" dirty="0" smtClean="0">
                <a:latin typeface="Times New Roman" pitchFamily="18" charset="0"/>
                <a:cs typeface="Times New Roman" pitchFamily="18" charset="0"/>
              </a:rPr>
              <a:t>Задание 19 </a:t>
            </a:r>
            <a:r>
              <a:rPr lang="ru-RU" sz="2800" dirty="0" smtClean="0">
                <a:latin typeface="Times New Roman" pitchFamily="18" charset="0"/>
                <a:cs typeface="Times New Roman" pitchFamily="18" charset="0"/>
              </a:rPr>
              <a:t>– 31,3 %</a:t>
            </a:r>
          </a:p>
          <a:p>
            <a:pPr marL="7938" indent="346075">
              <a:buNone/>
            </a:pPr>
            <a:r>
              <a:rPr lang="ru-RU" sz="2800" dirty="0" smtClean="0">
                <a:latin typeface="Times New Roman" pitchFamily="18" charset="0"/>
                <a:cs typeface="Times New Roman" pitchFamily="18" charset="0"/>
              </a:rPr>
              <a:t>Понятие и виды </a:t>
            </a:r>
            <a:r>
              <a:rPr lang="ru-RU" sz="2800" b="1" dirty="0" smtClean="0">
                <a:latin typeface="Times New Roman" pitchFamily="18" charset="0"/>
                <a:cs typeface="Times New Roman" pitchFamily="18" charset="0"/>
              </a:rPr>
              <a:t>«юридической ответственности»</a:t>
            </a:r>
            <a:r>
              <a:rPr lang="ru-RU" sz="2800" dirty="0" smtClean="0">
                <a:latin typeface="Times New Roman" pitchFamily="18" charset="0"/>
                <a:cs typeface="Times New Roman" pitchFamily="18" charset="0"/>
              </a:rPr>
              <a:t> – 30,1%</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52400"/>
            <a:ext cx="8229600" cy="1447800"/>
          </a:xfrm>
        </p:spPr>
        <p:txBody>
          <a:bodyPr>
            <a:normAutofit fontScale="90000"/>
          </a:bodyPr>
          <a:lstStyle/>
          <a:p>
            <a:pPr algn="ctr">
              <a:tabLst>
                <a:tab pos="722313" algn="l"/>
              </a:tabLst>
            </a:pPr>
            <a:r>
              <a:rPr lang="ru-RU" sz="3100" dirty="0" smtClean="0">
                <a:latin typeface="Times New Roman" pitchFamily="18" charset="0"/>
                <a:cs typeface="Times New Roman" pitchFamily="18" charset="0"/>
              </a:rPr>
              <a:t/>
            </a:r>
            <a:br>
              <a:rPr lang="ru-RU" sz="3100" dirty="0" smtClean="0">
                <a:latin typeface="Times New Roman" pitchFamily="18" charset="0"/>
                <a:cs typeface="Times New Roman" pitchFamily="18" charset="0"/>
              </a:rPr>
            </a:br>
            <a:r>
              <a:rPr lang="ru-RU" sz="3100" dirty="0" smtClean="0">
                <a:latin typeface="Times New Roman" pitchFamily="18" charset="0"/>
                <a:cs typeface="Times New Roman" pitchFamily="18" charset="0"/>
              </a:rPr>
              <a:t/>
            </a:r>
            <a:br>
              <a:rPr lang="ru-RU" sz="3100" dirty="0" smtClean="0">
                <a:latin typeface="Times New Roman" pitchFamily="18" charset="0"/>
                <a:cs typeface="Times New Roman" pitchFamily="18" charset="0"/>
              </a:rPr>
            </a:br>
            <a:r>
              <a:rPr lang="ru-RU" sz="3100" dirty="0" smtClean="0">
                <a:latin typeface="Times New Roman" pitchFamily="18" charset="0"/>
                <a:cs typeface="Times New Roman" pitchFamily="18" charset="0"/>
              </a:rPr>
              <a:t/>
            </a:r>
            <a:br>
              <a:rPr lang="ru-RU" sz="3100" dirty="0" smtClean="0">
                <a:latin typeface="Times New Roman" pitchFamily="18" charset="0"/>
                <a:cs typeface="Times New Roman" pitchFamily="18" charset="0"/>
              </a:rPr>
            </a:br>
            <a:r>
              <a:rPr lang="ru-RU" sz="3100" dirty="0" smtClean="0">
                <a:latin typeface="Times New Roman" pitchFamily="18" charset="0"/>
                <a:cs typeface="Times New Roman" pitchFamily="18" charset="0"/>
              </a:rPr>
              <a:t/>
            </a:r>
            <a:br>
              <a:rPr lang="ru-RU" sz="3100" dirty="0" smtClean="0">
                <a:latin typeface="Times New Roman" pitchFamily="18" charset="0"/>
                <a:cs typeface="Times New Roman" pitchFamily="18" charset="0"/>
              </a:rPr>
            </a:br>
            <a:r>
              <a:rPr lang="ru-RU" sz="3100" dirty="0" smtClean="0">
                <a:latin typeface="Times New Roman" pitchFamily="18" charset="0"/>
                <a:cs typeface="Times New Roman" pitchFamily="18" charset="0"/>
              </a:rPr>
              <a:t/>
            </a:r>
            <a:br>
              <a:rPr lang="ru-RU" sz="3100" dirty="0" smtClean="0">
                <a:latin typeface="Times New Roman" pitchFamily="18" charset="0"/>
                <a:cs typeface="Times New Roman" pitchFamily="18" charset="0"/>
              </a:rPr>
            </a:br>
            <a:r>
              <a:rPr lang="ru-RU" sz="3100" dirty="0" smtClean="0">
                <a:latin typeface="Times New Roman" pitchFamily="18" charset="0"/>
                <a:cs typeface="Times New Roman" pitchFamily="18" charset="0"/>
              </a:rPr>
              <a:t/>
            </a:r>
            <a:br>
              <a:rPr lang="ru-RU" sz="3100" dirty="0" smtClean="0">
                <a:latin typeface="Times New Roman" pitchFamily="18" charset="0"/>
                <a:cs typeface="Times New Roman" pitchFamily="18" charset="0"/>
              </a:rPr>
            </a:br>
            <a:r>
              <a:rPr lang="ru-RU" sz="3100" dirty="0" smtClean="0">
                <a:latin typeface="Times New Roman" pitchFamily="18" charset="0"/>
                <a:cs typeface="Times New Roman" pitchFamily="18" charset="0"/>
              </a:rPr>
              <a:t/>
            </a:r>
            <a:br>
              <a:rPr lang="ru-RU" sz="3100" dirty="0" smtClean="0">
                <a:latin typeface="Times New Roman" pitchFamily="18" charset="0"/>
                <a:cs typeface="Times New Roman" pitchFamily="18" charset="0"/>
              </a:rPr>
            </a:br>
            <a:r>
              <a:rPr lang="ru-RU" sz="3100" dirty="0" smtClean="0">
                <a:latin typeface="Times New Roman" pitchFamily="18" charset="0"/>
                <a:cs typeface="Times New Roman" pitchFamily="18" charset="0"/>
              </a:rPr>
              <a:t/>
            </a:r>
            <a:br>
              <a:rPr lang="ru-RU" sz="3100" dirty="0" smtClean="0">
                <a:latin typeface="Times New Roman" pitchFamily="18" charset="0"/>
                <a:cs typeface="Times New Roman" pitchFamily="18" charset="0"/>
              </a:rPr>
            </a:br>
            <a:r>
              <a:rPr lang="ru-RU" sz="3100" dirty="0" smtClean="0">
                <a:latin typeface="Times New Roman" pitchFamily="18" charset="0"/>
                <a:cs typeface="Times New Roman" pitchFamily="18" charset="0"/>
              </a:rPr>
              <a:t/>
            </a:r>
            <a:br>
              <a:rPr lang="ru-RU" sz="3100" dirty="0" smtClean="0">
                <a:latin typeface="Times New Roman" pitchFamily="18" charset="0"/>
                <a:cs typeface="Times New Roman" pitchFamily="18" charset="0"/>
              </a:rPr>
            </a:br>
            <a:r>
              <a:rPr lang="ru-RU" sz="3100" dirty="0" smtClean="0">
                <a:latin typeface="Times New Roman" pitchFamily="18" charset="0"/>
                <a:cs typeface="Times New Roman" pitchFamily="18" charset="0"/>
              </a:rPr>
              <a:t/>
            </a:r>
            <a:br>
              <a:rPr lang="ru-RU" sz="3100" dirty="0" smtClean="0">
                <a:latin typeface="Times New Roman" pitchFamily="18" charset="0"/>
                <a:cs typeface="Times New Roman" pitchFamily="18" charset="0"/>
              </a:rPr>
            </a:br>
            <a:r>
              <a:rPr lang="ru-RU" sz="3100" dirty="0" smtClean="0">
                <a:latin typeface="Times New Roman" pitchFamily="18" charset="0"/>
                <a:cs typeface="Times New Roman" pitchFamily="18" charset="0"/>
              </a:rPr>
              <a:t/>
            </a:r>
            <a:br>
              <a:rPr lang="ru-RU" sz="3100" dirty="0" smtClean="0">
                <a:latin typeface="Times New Roman" pitchFamily="18" charset="0"/>
                <a:cs typeface="Times New Roman" pitchFamily="18" charset="0"/>
              </a:rPr>
            </a:br>
            <a:r>
              <a:rPr lang="ru-RU" sz="3100" dirty="0" smtClean="0">
                <a:latin typeface="Times New Roman" pitchFamily="18" charset="0"/>
                <a:cs typeface="Times New Roman" pitchFamily="18" charset="0"/>
              </a:rPr>
              <a:t/>
            </a:r>
            <a:br>
              <a:rPr lang="ru-RU" sz="3100" dirty="0" smtClean="0">
                <a:latin typeface="Times New Roman" pitchFamily="18" charset="0"/>
                <a:cs typeface="Times New Roman" pitchFamily="18" charset="0"/>
              </a:rPr>
            </a:br>
            <a:r>
              <a:rPr lang="ru-RU" sz="3100" dirty="0" smtClean="0">
                <a:latin typeface="Times New Roman" pitchFamily="18" charset="0"/>
                <a:cs typeface="Times New Roman" pitchFamily="18" charset="0"/>
              </a:rPr>
              <a:t/>
            </a:r>
            <a:br>
              <a:rPr lang="ru-RU" sz="3100" dirty="0" smtClean="0">
                <a:latin typeface="Times New Roman" pitchFamily="18" charset="0"/>
                <a:cs typeface="Times New Roman" pitchFamily="18" charset="0"/>
              </a:rPr>
            </a:br>
            <a:r>
              <a:rPr lang="ru-RU" sz="3100" dirty="0" smtClean="0">
                <a:latin typeface="Times New Roman" pitchFamily="18" charset="0"/>
                <a:cs typeface="Times New Roman" pitchFamily="18" charset="0"/>
              </a:rPr>
              <a:t/>
            </a:r>
            <a:br>
              <a:rPr lang="ru-RU" sz="3100" dirty="0" smtClean="0">
                <a:latin typeface="Times New Roman" pitchFamily="18" charset="0"/>
                <a:cs typeface="Times New Roman" pitchFamily="18" charset="0"/>
              </a:rPr>
            </a:br>
            <a:r>
              <a:rPr lang="ru-RU" sz="3100" dirty="0" smtClean="0">
                <a:latin typeface="Times New Roman" pitchFamily="18" charset="0"/>
                <a:cs typeface="Times New Roman" pitchFamily="18" charset="0"/>
              </a:rPr>
              <a:t/>
            </a:r>
            <a:br>
              <a:rPr lang="ru-RU" sz="3100" dirty="0" smtClean="0">
                <a:latin typeface="Times New Roman" pitchFamily="18" charset="0"/>
                <a:cs typeface="Times New Roman" pitchFamily="18" charset="0"/>
              </a:rPr>
            </a:br>
            <a:r>
              <a:rPr lang="ru-RU" sz="3100" dirty="0" smtClean="0">
                <a:latin typeface="Times New Roman" pitchFamily="18" charset="0"/>
                <a:cs typeface="Times New Roman" pitchFamily="18" charset="0"/>
              </a:rPr>
              <a:t/>
            </a:r>
            <a:br>
              <a:rPr lang="ru-RU" sz="3100" dirty="0" smtClean="0">
                <a:latin typeface="Times New Roman" pitchFamily="18" charset="0"/>
                <a:cs typeface="Times New Roman" pitchFamily="18" charset="0"/>
              </a:rPr>
            </a:br>
            <a:r>
              <a:rPr lang="ru-RU" sz="3100" dirty="0" smtClean="0">
                <a:latin typeface="Times New Roman" pitchFamily="18" charset="0"/>
                <a:cs typeface="Times New Roman" pitchFamily="18" charset="0"/>
              </a:rPr>
              <a:t/>
            </a:r>
            <a:br>
              <a:rPr lang="ru-RU" sz="3100" dirty="0" smtClean="0">
                <a:latin typeface="Times New Roman" pitchFamily="18" charset="0"/>
                <a:cs typeface="Times New Roman" pitchFamily="18" charset="0"/>
              </a:rPr>
            </a:br>
            <a:r>
              <a:rPr lang="ru-RU" sz="3100" dirty="0" smtClean="0">
                <a:latin typeface="Times New Roman" pitchFamily="18" charset="0"/>
                <a:cs typeface="Times New Roman" pitchFamily="18" charset="0"/>
              </a:rPr>
              <a:t/>
            </a:r>
            <a:br>
              <a:rPr lang="ru-RU" sz="3100" dirty="0" smtClean="0">
                <a:latin typeface="Times New Roman" pitchFamily="18" charset="0"/>
                <a:cs typeface="Times New Roman" pitchFamily="18" charset="0"/>
              </a:rPr>
            </a:br>
            <a:r>
              <a:rPr lang="ru-RU" sz="3100" dirty="0" smtClean="0">
                <a:latin typeface="Times New Roman" pitchFamily="18" charset="0"/>
                <a:cs typeface="Times New Roman" pitchFamily="18" charset="0"/>
              </a:rPr>
              <a:t/>
            </a:r>
            <a:br>
              <a:rPr lang="ru-RU" sz="3100" dirty="0" smtClean="0">
                <a:latin typeface="Times New Roman" pitchFamily="18" charset="0"/>
                <a:cs typeface="Times New Roman" pitchFamily="18" charset="0"/>
              </a:rPr>
            </a:br>
            <a:r>
              <a:rPr lang="ru-RU" sz="3100" dirty="0" smtClean="0">
                <a:latin typeface="Times New Roman" pitchFamily="18" charset="0"/>
                <a:cs typeface="Times New Roman" pitchFamily="18" charset="0"/>
              </a:rPr>
              <a:t/>
            </a:r>
            <a:br>
              <a:rPr lang="ru-RU" sz="3100" dirty="0" smtClean="0">
                <a:latin typeface="Times New Roman" pitchFamily="18" charset="0"/>
                <a:cs typeface="Times New Roman" pitchFamily="18" charset="0"/>
              </a:rPr>
            </a:br>
            <a:r>
              <a:rPr lang="ru-RU" sz="3100" dirty="0" smtClean="0">
                <a:latin typeface="Times New Roman" pitchFamily="18" charset="0"/>
                <a:cs typeface="Times New Roman" pitchFamily="18" charset="0"/>
              </a:rPr>
              <a:t/>
            </a:r>
            <a:br>
              <a:rPr lang="ru-RU" sz="3100" dirty="0" smtClean="0">
                <a:latin typeface="Times New Roman" pitchFamily="18" charset="0"/>
                <a:cs typeface="Times New Roman" pitchFamily="18" charset="0"/>
              </a:rPr>
            </a:br>
            <a:r>
              <a:rPr lang="ru-RU" sz="3100" dirty="0" smtClean="0">
                <a:latin typeface="Times New Roman" pitchFamily="18" charset="0"/>
                <a:cs typeface="Times New Roman" pitchFamily="18" charset="0"/>
              </a:rPr>
              <a:t/>
            </a:r>
            <a:br>
              <a:rPr lang="ru-RU" sz="3100" dirty="0" smtClean="0">
                <a:latin typeface="Times New Roman" pitchFamily="18" charset="0"/>
                <a:cs typeface="Times New Roman" pitchFamily="18" charset="0"/>
              </a:rPr>
            </a:br>
            <a:r>
              <a:rPr lang="ru-RU" sz="3100" dirty="0" smtClean="0">
                <a:latin typeface="Times New Roman" pitchFamily="18" charset="0"/>
                <a:cs typeface="Times New Roman" pitchFamily="18" charset="0"/>
              </a:rPr>
              <a:t/>
            </a:r>
            <a:br>
              <a:rPr lang="ru-RU" sz="3100" dirty="0" smtClean="0">
                <a:latin typeface="Times New Roman" pitchFamily="18" charset="0"/>
                <a:cs typeface="Times New Roman" pitchFamily="18" charset="0"/>
              </a:rPr>
            </a:br>
            <a:r>
              <a:rPr lang="ru-RU" sz="3100" dirty="0" smtClean="0">
                <a:latin typeface="Times New Roman" pitchFamily="18" charset="0"/>
                <a:cs typeface="Times New Roman" pitchFamily="18" charset="0"/>
              </a:rPr>
              <a:t/>
            </a:r>
            <a:br>
              <a:rPr lang="ru-RU" sz="3100" dirty="0" smtClean="0">
                <a:latin typeface="Times New Roman" pitchFamily="18" charset="0"/>
                <a:cs typeface="Times New Roman" pitchFamily="18" charset="0"/>
              </a:rPr>
            </a:br>
            <a:r>
              <a:rPr lang="ru-RU" sz="3100" dirty="0" smtClean="0">
                <a:latin typeface="Times New Roman" pitchFamily="18" charset="0"/>
                <a:cs typeface="Times New Roman" pitchFamily="18" charset="0"/>
              </a:rPr>
              <a:t/>
            </a:r>
            <a:br>
              <a:rPr lang="ru-RU" sz="3100" dirty="0" smtClean="0">
                <a:latin typeface="Times New Roman" pitchFamily="18" charset="0"/>
                <a:cs typeface="Times New Roman" pitchFamily="18" charset="0"/>
              </a:rPr>
            </a:br>
            <a:r>
              <a:rPr lang="ru-RU" sz="3100" dirty="0" smtClean="0">
                <a:latin typeface="Times New Roman" pitchFamily="18" charset="0"/>
                <a:cs typeface="Times New Roman" pitchFamily="18" charset="0"/>
              </a:rPr>
              <a:t/>
            </a:r>
            <a:br>
              <a:rPr lang="ru-RU" sz="3100" dirty="0" smtClean="0">
                <a:latin typeface="Times New Roman" pitchFamily="18" charset="0"/>
                <a:cs typeface="Times New Roman" pitchFamily="18" charset="0"/>
              </a:rPr>
            </a:br>
            <a:r>
              <a:rPr lang="ru-RU" sz="3100" dirty="0" smtClean="0">
                <a:latin typeface="Times New Roman" pitchFamily="18" charset="0"/>
                <a:cs typeface="Times New Roman" pitchFamily="18" charset="0"/>
              </a:rPr>
              <a:t/>
            </a:r>
            <a:br>
              <a:rPr lang="ru-RU" sz="3100" dirty="0" smtClean="0">
                <a:latin typeface="Times New Roman" pitchFamily="18" charset="0"/>
                <a:cs typeface="Times New Roman" pitchFamily="18" charset="0"/>
              </a:rPr>
            </a:br>
            <a:r>
              <a:rPr lang="ru-RU" sz="3100" dirty="0" smtClean="0">
                <a:latin typeface="Times New Roman" pitchFamily="18" charset="0"/>
                <a:cs typeface="Times New Roman" pitchFamily="18" charset="0"/>
              </a:rPr>
              <a:t/>
            </a:r>
            <a:br>
              <a:rPr lang="ru-RU" sz="3100" dirty="0" smtClean="0">
                <a:latin typeface="Times New Roman" pitchFamily="18" charset="0"/>
                <a:cs typeface="Times New Roman" pitchFamily="18" charset="0"/>
              </a:rPr>
            </a:br>
            <a:r>
              <a:rPr lang="ru-RU" sz="3100" dirty="0" smtClean="0">
                <a:latin typeface="Times New Roman" pitchFamily="18" charset="0"/>
                <a:cs typeface="Times New Roman" pitchFamily="18" charset="0"/>
              </a:rPr>
              <a:t/>
            </a:r>
            <a:br>
              <a:rPr lang="ru-RU" sz="3100" dirty="0" smtClean="0">
                <a:latin typeface="Times New Roman" pitchFamily="18" charset="0"/>
                <a:cs typeface="Times New Roman" pitchFamily="18" charset="0"/>
              </a:rPr>
            </a:br>
            <a:r>
              <a:rPr lang="ru-RU" sz="2700" b="1" dirty="0" smtClean="0">
                <a:latin typeface="Times New Roman" pitchFamily="18" charset="0"/>
                <a:cs typeface="Times New Roman" pitchFamily="18" charset="0"/>
              </a:rPr>
              <a:t>5.9 Порядок приема на работу. Порядок заключения и расторжения трудового договора</a:t>
            </a:r>
            <a:r>
              <a:rPr lang="ru-RU" dirty="0" smtClean="0"/>
              <a:t/>
            </a:r>
            <a:br>
              <a:rPr lang="ru-RU" dirty="0" smtClean="0"/>
            </a:br>
            <a:endParaRPr lang="ru-RU" dirty="0"/>
          </a:p>
        </p:txBody>
      </p:sp>
      <p:sp>
        <p:nvSpPr>
          <p:cNvPr id="3" name="Содержимое 2"/>
          <p:cNvSpPr>
            <a:spLocks noGrp="1"/>
          </p:cNvSpPr>
          <p:nvPr>
            <p:ph sz="quarter" idx="1"/>
          </p:nvPr>
        </p:nvSpPr>
        <p:spPr>
          <a:xfrm>
            <a:off x="457200" y="1219200"/>
            <a:ext cx="8229600" cy="5334000"/>
          </a:xfrm>
        </p:spPr>
        <p:txBody>
          <a:bodyPr>
            <a:normAutofit fontScale="47500" lnSpcReduction="20000"/>
          </a:bodyPr>
          <a:lstStyle/>
          <a:p>
            <a:pPr>
              <a:buFont typeface="Wingdings" pitchFamily="2" charset="2"/>
              <a:buChar char="ü"/>
            </a:pPr>
            <a:r>
              <a:rPr lang="ru-RU" sz="5900" dirty="0" smtClean="0"/>
              <a:t>Понятие «трудовой договор»</a:t>
            </a:r>
          </a:p>
          <a:p>
            <a:pPr>
              <a:buFont typeface="Wingdings" pitchFamily="2" charset="2"/>
              <a:buChar char="ü"/>
            </a:pPr>
            <a:r>
              <a:rPr lang="ru-RU" sz="5900" dirty="0" smtClean="0"/>
              <a:t>Разница между срочным и бессрочным трудовым договором</a:t>
            </a:r>
          </a:p>
          <a:p>
            <a:pPr>
              <a:buFont typeface="Wingdings" pitchFamily="2" charset="2"/>
              <a:buChar char="ü"/>
            </a:pPr>
            <a:r>
              <a:rPr lang="ru-RU" sz="5900" dirty="0" smtClean="0"/>
              <a:t>Другие виды трудовых договоров</a:t>
            </a:r>
          </a:p>
          <a:p>
            <a:pPr>
              <a:buFont typeface="Wingdings" pitchFamily="2" charset="2"/>
              <a:buChar char="ü"/>
            </a:pPr>
            <a:r>
              <a:rPr lang="ru-RU" sz="5900" dirty="0" smtClean="0"/>
              <a:t>Документы необходимые для заключения трудового договора</a:t>
            </a:r>
          </a:p>
          <a:p>
            <a:pPr>
              <a:buFont typeface="Wingdings" pitchFamily="2" charset="2"/>
              <a:buChar char="ü"/>
            </a:pPr>
            <a:r>
              <a:rPr lang="ru-RU" sz="5900" dirty="0" smtClean="0"/>
              <a:t>Понятие «трудовые отношения»</a:t>
            </a:r>
          </a:p>
          <a:p>
            <a:pPr>
              <a:buFont typeface="Wingdings" pitchFamily="2" charset="2"/>
              <a:buChar char="ü"/>
            </a:pPr>
            <a:r>
              <a:rPr lang="ru-RU" sz="5900" dirty="0" smtClean="0"/>
              <a:t>Субъекты и объекты трудовых отношений</a:t>
            </a:r>
          </a:p>
          <a:p>
            <a:pPr>
              <a:buFont typeface="Wingdings" pitchFamily="2" charset="2"/>
              <a:buChar char="ü"/>
            </a:pPr>
            <a:r>
              <a:rPr lang="ru-RU" sz="5900" dirty="0" smtClean="0"/>
              <a:t>Права и особенности трудоустройства несовершеннолетних</a:t>
            </a:r>
          </a:p>
          <a:p>
            <a:pPr>
              <a:buFont typeface="Wingdings" pitchFamily="2" charset="2"/>
              <a:buChar char="ü"/>
            </a:pPr>
            <a:r>
              <a:rPr lang="ru-RU" sz="5900" dirty="0" smtClean="0"/>
              <a:t>Продолжительность рабочей недели для разных категорий работников</a:t>
            </a:r>
          </a:p>
          <a:p>
            <a:pPr>
              <a:buFont typeface="Wingdings" pitchFamily="2" charset="2"/>
              <a:buChar char="ü"/>
            </a:pPr>
            <a:r>
              <a:rPr lang="ru-RU" sz="5900" dirty="0" smtClean="0"/>
              <a:t>Понятие «ночное время»</a:t>
            </a:r>
          </a:p>
          <a:p>
            <a:pPr>
              <a:buFont typeface="Wingdings" pitchFamily="2" charset="2"/>
              <a:buChar char="ü"/>
            </a:pPr>
            <a:endParaRPr lang="ru-RU" dirty="0" smtClean="0"/>
          </a:p>
          <a:p>
            <a:pPr>
              <a:buFont typeface="Wingdings" pitchFamily="2" charset="2"/>
              <a:buChar char="ü"/>
            </a:pPr>
            <a:endParaRPr lang="ru-RU"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quarter" idx="1"/>
          </p:nvPr>
        </p:nvSpPr>
        <p:spPr>
          <a:xfrm>
            <a:off x="457200" y="304800"/>
            <a:ext cx="8229600" cy="5821363"/>
          </a:xfrm>
        </p:spPr>
        <p:txBody>
          <a:bodyPr>
            <a:normAutofit lnSpcReduction="10000"/>
          </a:bodyPr>
          <a:lstStyle/>
          <a:p>
            <a:pPr>
              <a:buFont typeface="Wingdings" pitchFamily="2" charset="2"/>
              <a:buChar char="ü"/>
            </a:pPr>
            <a:r>
              <a:rPr lang="ru-RU" dirty="0" smtClean="0"/>
              <a:t>Документы необходимые для заключения трудового договора</a:t>
            </a:r>
          </a:p>
          <a:p>
            <a:pPr>
              <a:buFont typeface="Wingdings" pitchFamily="2" charset="2"/>
              <a:buChar char="ü"/>
            </a:pPr>
            <a:r>
              <a:rPr lang="ru-RU" dirty="0" smtClean="0"/>
              <a:t>Основные и дополнительные условия трудового договора</a:t>
            </a:r>
          </a:p>
          <a:p>
            <a:pPr>
              <a:buFont typeface="Wingdings" pitchFamily="2" charset="2"/>
              <a:buChar char="ü"/>
            </a:pPr>
            <a:r>
              <a:rPr lang="ru-RU" dirty="0" smtClean="0"/>
              <a:t>Понятие «испытательный срок». Сколько? Для кого? Кому нельзя?</a:t>
            </a:r>
          </a:p>
          <a:p>
            <a:pPr>
              <a:buFont typeface="Wingdings" pitchFamily="2" charset="2"/>
              <a:buChar char="ü"/>
            </a:pPr>
            <a:r>
              <a:rPr lang="ru-RU" dirty="0" smtClean="0"/>
              <a:t>Порядок заключения трудового договора</a:t>
            </a:r>
          </a:p>
          <a:p>
            <a:pPr>
              <a:buFont typeface="Wingdings" pitchFamily="2" charset="2"/>
              <a:buChar char="ü"/>
            </a:pPr>
            <a:r>
              <a:rPr lang="ru-RU" dirty="0" smtClean="0"/>
              <a:t>Основания прекращения ТД:</a:t>
            </a:r>
          </a:p>
          <a:p>
            <a:pPr>
              <a:buNone/>
            </a:pPr>
            <a:r>
              <a:rPr lang="ru-RU" dirty="0" smtClean="0"/>
              <a:t>     - по истечении срока;</a:t>
            </a:r>
          </a:p>
          <a:p>
            <a:pPr>
              <a:buNone/>
            </a:pPr>
            <a:r>
              <a:rPr lang="ru-RU" dirty="0" smtClean="0"/>
              <a:t>     - по инициативе работника;</a:t>
            </a:r>
          </a:p>
          <a:p>
            <a:pPr>
              <a:buNone/>
            </a:pPr>
            <a:r>
              <a:rPr lang="ru-RU" dirty="0" smtClean="0"/>
              <a:t>     - по инициативе работодателя;</a:t>
            </a:r>
          </a:p>
          <a:p>
            <a:pPr>
              <a:buNone/>
            </a:pPr>
            <a:r>
              <a:rPr lang="ru-RU" dirty="0" smtClean="0"/>
              <a:t>     - по обстоятельствам независящим от воли сторон</a:t>
            </a:r>
          </a:p>
          <a:p>
            <a:pPr>
              <a:buFont typeface="Wingdings" pitchFamily="2" charset="2"/>
              <a:buChar char="ü"/>
            </a:pPr>
            <a:r>
              <a:rPr lang="ru-RU" dirty="0" smtClean="0"/>
              <a:t>С кем нельзя расторгать трудовой договор по инициативе работодателя?</a:t>
            </a:r>
          </a:p>
          <a:p>
            <a:pPr>
              <a:buFont typeface="Wingdings" pitchFamily="2" charset="2"/>
              <a:buChar char="ü"/>
            </a:pPr>
            <a:r>
              <a:rPr lang="ru-RU" dirty="0" smtClean="0"/>
              <a:t>Понятие коллективного трудового договора</a:t>
            </a:r>
          </a:p>
          <a:p>
            <a:pPr>
              <a:buFont typeface="Wingdings" pitchFamily="2" charset="2"/>
              <a:buChar char="ü"/>
            </a:pPr>
            <a:endParaRPr lang="ru-RU" dirty="0" smtClean="0"/>
          </a:p>
          <a:p>
            <a:pPr>
              <a:buNone/>
            </a:pPr>
            <a:endParaRPr lang="ru-RU"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pPr algn="ctr"/>
            <a:r>
              <a:rPr lang="ru-RU" sz="2800" b="1" dirty="0" smtClean="0">
                <a:latin typeface="Times New Roman" pitchFamily="18" charset="0"/>
                <a:cs typeface="Times New Roman" pitchFamily="18" charset="0"/>
              </a:rPr>
              <a:t>5.10 Правовое регулирование отношений супругов. Порядок и условия заключения и расторжения брака</a:t>
            </a:r>
            <a:endParaRPr lang="ru-RU" sz="2800" b="1" dirty="0">
              <a:latin typeface="Times New Roman" pitchFamily="18" charset="0"/>
              <a:cs typeface="Times New Roman" pitchFamily="18" charset="0"/>
            </a:endParaRPr>
          </a:p>
        </p:txBody>
      </p:sp>
      <p:sp>
        <p:nvSpPr>
          <p:cNvPr id="3" name="Содержимое 2"/>
          <p:cNvSpPr>
            <a:spLocks noGrp="1"/>
          </p:cNvSpPr>
          <p:nvPr>
            <p:ph sz="quarter" idx="1"/>
          </p:nvPr>
        </p:nvSpPr>
        <p:spPr/>
        <p:txBody>
          <a:bodyPr>
            <a:normAutofit/>
          </a:bodyPr>
          <a:lstStyle/>
          <a:p>
            <a:pPr>
              <a:buFont typeface="Wingdings" pitchFamily="2" charset="2"/>
              <a:buChar char="ü"/>
            </a:pPr>
            <a:r>
              <a:rPr lang="ru-RU" dirty="0" smtClean="0"/>
              <a:t> Понятие «семейного права», «семьи», «брака»</a:t>
            </a:r>
          </a:p>
          <a:p>
            <a:pPr>
              <a:buFont typeface="Wingdings" pitchFamily="2" charset="2"/>
              <a:buChar char="ü"/>
            </a:pPr>
            <a:r>
              <a:rPr lang="ru-RU" dirty="0" smtClean="0"/>
              <a:t>Принципы семейного права</a:t>
            </a:r>
          </a:p>
          <a:p>
            <a:pPr>
              <a:buFont typeface="Wingdings" pitchFamily="2" charset="2"/>
              <a:buChar char="ü"/>
            </a:pPr>
            <a:r>
              <a:rPr lang="ru-RU" dirty="0" smtClean="0"/>
              <a:t>Права и обязанности родителей</a:t>
            </a:r>
          </a:p>
          <a:p>
            <a:pPr>
              <a:buFont typeface="Wingdings" pitchFamily="2" charset="2"/>
              <a:buChar char="ü"/>
            </a:pPr>
            <a:r>
              <a:rPr lang="ru-RU" dirty="0" smtClean="0"/>
              <a:t>Права и обязанности детей</a:t>
            </a:r>
          </a:p>
          <a:p>
            <a:pPr>
              <a:buFont typeface="Wingdings" pitchFamily="2" charset="2"/>
              <a:buChar char="ü"/>
            </a:pPr>
            <a:r>
              <a:rPr lang="ru-RU" dirty="0" smtClean="0"/>
              <a:t>Основания для лишения родительских прав</a:t>
            </a:r>
          </a:p>
          <a:p>
            <a:pPr>
              <a:buFont typeface="Wingdings" pitchFamily="2" charset="2"/>
              <a:buChar char="ü"/>
            </a:pPr>
            <a:r>
              <a:rPr lang="ru-RU" dirty="0" smtClean="0"/>
              <a:t>Формы воспитания детей, оставшихся без попечения родителей:</a:t>
            </a:r>
          </a:p>
          <a:p>
            <a:pPr>
              <a:buNone/>
            </a:pPr>
            <a:r>
              <a:rPr lang="ru-RU" dirty="0" smtClean="0"/>
              <a:t>    - усыновление (удочерение)</a:t>
            </a:r>
          </a:p>
          <a:p>
            <a:pPr>
              <a:buNone/>
            </a:pPr>
            <a:r>
              <a:rPr lang="ru-RU" dirty="0" smtClean="0"/>
              <a:t>    - опека</a:t>
            </a:r>
          </a:p>
          <a:p>
            <a:pPr>
              <a:buNone/>
            </a:pPr>
            <a:r>
              <a:rPr lang="ru-RU" dirty="0" smtClean="0"/>
              <a:t>    - попечительство</a:t>
            </a:r>
          </a:p>
          <a:p>
            <a:pPr>
              <a:buNone/>
            </a:pPr>
            <a:r>
              <a:rPr lang="ru-RU" dirty="0" smtClean="0"/>
              <a:t>    - возмездная опека</a:t>
            </a:r>
            <a:endParaRPr lang="ru-RU"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quarter" idx="1"/>
          </p:nvPr>
        </p:nvSpPr>
        <p:spPr>
          <a:xfrm>
            <a:off x="457200" y="304800"/>
            <a:ext cx="8229600" cy="5821363"/>
          </a:xfrm>
        </p:spPr>
        <p:txBody>
          <a:bodyPr>
            <a:normAutofit fontScale="92500" lnSpcReduction="10000"/>
          </a:bodyPr>
          <a:lstStyle/>
          <a:p>
            <a:pPr>
              <a:buFont typeface="Wingdings" pitchFamily="2" charset="2"/>
              <a:buChar char="ü"/>
            </a:pPr>
            <a:r>
              <a:rPr lang="ru-RU" dirty="0" smtClean="0"/>
              <a:t>Понятие «брака» (гражданский, светский), церковный (канонический), фактическая семья (сожительство)</a:t>
            </a:r>
          </a:p>
          <a:p>
            <a:pPr>
              <a:buFont typeface="Wingdings" pitchFamily="2" charset="2"/>
              <a:buChar char="ü"/>
            </a:pPr>
            <a:r>
              <a:rPr lang="ru-RU" dirty="0" smtClean="0"/>
              <a:t>Условия вступления в брак</a:t>
            </a:r>
          </a:p>
          <a:p>
            <a:pPr>
              <a:buFont typeface="Wingdings" pitchFamily="2" charset="2"/>
              <a:buChar char="ü"/>
            </a:pPr>
            <a:r>
              <a:rPr lang="ru-RU" dirty="0" smtClean="0"/>
              <a:t>Условия прекращения брака:</a:t>
            </a:r>
          </a:p>
          <a:p>
            <a:pPr>
              <a:buNone/>
            </a:pPr>
            <a:r>
              <a:rPr lang="ru-RU" dirty="0" smtClean="0"/>
              <a:t>    - упрощенный порядок</a:t>
            </a:r>
          </a:p>
          <a:p>
            <a:pPr>
              <a:buNone/>
            </a:pPr>
            <a:r>
              <a:rPr lang="ru-RU" dirty="0" smtClean="0"/>
              <a:t>    - расторжение через суд</a:t>
            </a:r>
          </a:p>
          <a:p>
            <a:pPr>
              <a:buFont typeface="Wingdings" pitchFamily="2" charset="2"/>
              <a:buChar char="ü"/>
            </a:pPr>
            <a:r>
              <a:rPr lang="ru-RU" dirty="0" smtClean="0"/>
              <a:t>Личные права и обязанности супругов</a:t>
            </a:r>
          </a:p>
          <a:p>
            <a:pPr>
              <a:buFont typeface="Wingdings" pitchFamily="2" charset="2"/>
              <a:buChar char="ü"/>
            </a:pPr>
            <a:r>
              <a:rPr lang="ru-RU" dirty="0" smtClean="0"/>
              <a:t>Имущественные права и обязанности супругов</a:t>
            </a:r>
          </a:p>
          <a:p>
            <a:pPr>
              <a:buFont typeface="Wingdings" pitchFamily="2" charset="2"/>
              <a:buChar char="ü"/>
            </a:pPr>
            <a:r>
              <a:rPr lang="ru-RU" dirty="0" smtClean="0"/>
              <a:t>Разница между личной, долевой и совместной собственностью</a:t>
            </a:r>
          </a:p>
          <a:p>
            <a:pPr>
              <a:buFont typeface="Wingdings" pitchFamily="2" charset="2"/>
              <a:buChar char="ü"/>
            </a:pPr>
            <a:r>
              <a:rPr lang="ru-RU" dirty="0" smtClean="0"/>
              <a:t>Понятие «брачный договор»</a:t>
            </a:r>
          </a:p>
          <a:p>
            <a:pPr>
              <a:buFont typeface="Wingdings" pitchFamily="2" charset="2"/>
              <a:buChar char="ü"/>
            </a:pPr>
            <a:r>
              <a:rPr lang="ru-RU" dirty="0" smtClean="0"/>
              <a:t>Что включает брачный договор? Что нельзя вносить в брачный договор?</a:t>
            </a:r>
          </a:p>
          <a:p>
            <a:pPr>
              <a:buFont typeface="Wingdings" pitchFamily="2" charset="2"/>
              <a:buChar char="ü"/>
            </a:pPr>
            <a:r>
              <a:rPr lang="ru-RU" dirty="0" smtClean="0"/>
              <a:t>Когда можно изменить или расторгнуть брачный договор?</a:t>
            </a:r>
          </a:p>
          <a:p>
            <a:pPr>
              <a:buFont typeface="Wingdings" pitchFamily="2" charset="2"/>
              <a:buChar char="ü"/>
            </a:pPr>
            <a:r>
              <a:rPr lang="ru-RU" dirty="0" smtClean="0"/>
              <a:t>Понятие «алименты»</a:t>
            </a:r>
            <a:endParaRPr lang="ru-RU"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b="1" dirty="0" smtClean="0">
                <a:latin typeface="Times New Roman" pitchFamily="18" charset="0"/>
                <a:cs typeface="Times New Roman" pitchFamily="18" charset="0"/>
              </a:rPr>
              <a:t>5.11 Особенности административной юрисдикции</a:t>
            </a:r>
            <a:endParaRPr lang="ru-RU" b="1" dirty="0">
              <a:latin typeface="Times New Roman" pitchFamily="18" charset="0"/>
              <a:cs typeface="Times New Roman" pitchFamily="18" charset="0"/>
            </a:endParaRPr>
          </a:p>
        </p:txBody>
      </p:sp>
      <p:sp>
        <p:nvSpPr>
          <p:cNvPr id="3" name="Содержимое 2"/>
          <p:cNvSpPr>
            <a:spLocks noGrp="1"/>
          </p:cNvSpPr>
          <p:nvPr>
            <p:ph sz="quarter" idx="1"/>
          </p:nvPr>
        </p:nvSpPr>
        <p:spPr/>
        <p:txBody>
          <a:bodyPr>
            <a:normAutofit/>
          </a:bodyPr>
          <a:lstStyle/>
          <a:p>
            <a:pPr>
              <a:buFont typeface="Wingdings" pitchFamily="2" charset="2"/>
              <a:buChar char="ü"/>
            </a:pPr>
            <a:r>
              <a:rPr lang="ru-RU" dirty="0" smtClean="0">
                <a:latin typeface="Times New Roman" pitchFamily="18" charset="0"/>
                <a:cs typeface="Times New Roman" pitchFamily="18" charset="0"/>
              </a:rPr>
              <a:t>Понятие «административная ответственность»</a:t>
            </a:r>
          </a:p>
          <a:p>
            <a:pPr>
              <a:buFont typeface="Wingdings" pitchFamily="2" charset="2"/>
              <a:buChar char="ü"/>
            </a:pPr>
            <a:r>
              <a:rPr lang="ru-RU" dirty="0" smtClean="0">
                <a:latin typeface="Times New Roman" pitchFamily="18" charset="0"/>
                <a:cs typeface="Times New Roman" pitchFamily="18" charset="0"/>
              </a:rPr>
              <a:t>Особенности административной ответственности</a:t>
            </a:r>
          </a:p>
          <a:p>
            <a:pPr>
              <a:buFont typeface="Wingdings" pitchFamily="2" charset="2"/>
              <a:buChar char="ü"/>
            </a:pPr>
            <a:r>
              <a:rPr lang="ru-RU" dirty="0" smtClean="0">
                <a:latin typeface="Times New Roman" pitchFamily="18" charset="0"/>
                <a:cs typeface="Times New Roman" pitchFamily="18" charset="0"/>
              </a:rPr>
              <a:t>Понятие «административное правонарушение» и основные виды</a:t>
            </a:r>
          </a:p>
          <a:p>
            <a:pPr>
              <a:buFont typeface="Wingdings" pitchFamily="2" charset="2"/>
              <a:buChar char="ü"/>
            </a:pPr>
            <a:r>
              <a:rPr lang="ru-RU" dirty="0" smtClean="0">
                <a:latin typeface="Times New Roman" pitchFamily="18" charset="0"/>
                <a:cs typeface="Times New Roman" pitchFamily="18" charset="0"/>
              </a:rPr>
              <a:t>Органы, рассматривающие административные дела</a:t>
            </a:r>
          </a:p>
          <a:p>
            <a:pPr>
              <a:buFont typeface="Wingdings" pitchFamily="2" charset="2"/>
              <a:buChar char="ü"/>
            </a:pPr>
            <a:r>
              <a:rPr lang="ru-RU" dirty="0" smtClean="0">
                <a:latin typeface="Times New Roman" pitchFamily="18" charset="0"/>
                <a:cs typeface="Times New Roman" pitchFamily="18" charset="0"/>
              </a:rPr>
              <a:t>Виды административных наказаний в РФ</a:t>
            </a:r>
          </a:p>
          <a:p>
            <a:pPr>
              <a:buFont typeface="Wingdings" pitchFamily="2" charset="2"/>
              <a:buChar char="ü"/>
            </a:pPr>
            <a:r>
              <a:rPr lang="ru-RU" dirty="0" smtClean="0">
                <a:latin typeface="Times New Roman" pitchFamily="18" charset="0"/>
                <a:cs typeface="Times New Roman" pitchFamily="18" charset="0"/>
              </a:rPr>
              <a:t>Что такое дисквалификация, конфискация орудия совершения правонарушения, административный штраф</a:t>
            </a:r>
          </a:p>
          <a:p>
            <a:pPr>
              <a:buFont typeface="Wingdings" pitchFamily="2" charset="2"/>
              <a:buChar char="ü"/>
            </a:pPr>
            <a:r>
              <a:rPr lang="ru-RU" dirty="0" smtClean="0">
                <a:latin typeface="Times New Roman" pitchFamily="18" charset="0"/>
                <a:cs typeface="Times New Roman" pitchFamily="18" charset="0"/>
              </a:rPr>
              <a:t>Что такое «административный процесс»?</a:t>
            </a:r>
          </a:p>
          <a:p>
            <a:pPr>
              <a:buFont typeface="Wingdings" pitchFamily="2" charset="2"/>
              <a:buChar char="ü"/>
            </a:pPr>
            <a:r>
              <a:rPr lang="ru-RU" dirty="0" smtClean="0">
                <a:latin typeface="Times New Roman" pitchFamily="18" charset="0"/>
                <a:cs typeface="Times New Roman" pitchFamily="18" charset="0"/>
              </a:rPr>
              <a:t>Участники, стадии административного процесса</a:t>
            </a:r>
          </a:p>
          <a:p>
            <a:pPr>
              <a:buNone/>
            </a:pPr>
            <a:endParaRPr lang="ru-RU"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pPr algn="ctr"/>
            <a:r>
              <a:rPr lang="ru-RU" sz="2800" b="1" dirty="0" smtClean="0">
                <a:latin typeface="Times New Roman" pitchFamily="18" charset="0"/>
                <a:cs typeface="Times New Roman" pitchFamily="18" charset="0"/>
              </a:rPr>
              <a:t>5.12 Право на благоприятную окружающую среду и способы его защиты</a:t>
            </a:r>
            <a:endParaRPr lang="ru-RU" sz="2800" b="1" dirty="0">
              <a:latin typeface="Times New Roman" pitchFamily="18" charset="0"/>
              <a:cs typeface="Times New Roman" pitchFamily="18" charset="0"/>
            </a:endParaRPr>
          </a:p>
        </p:txBody>
      </p:sp>
      <p:sp>
        <p:nvSpPr>
          <p:cNvPr id="3" name="Содержимое 2"/>
          <p:cNvSpPr>
            <a:spLocks noGrp="1"/>
          </p:cNvSpPr>
          <p:nvPr>
            <p:ph sz="quarter" idx="1"/>
          </p:nvPr>
        </p:nvSpPr>
        <p:spPr>
          <a:xfrm>
            <a:off x="457200" y="1295400"/>
            <a:ext cx="8305800" cy="5178552"/>
          </a:xfrm>
        </p:spPr>
        <p:txBody>
          <a:bodyPr>
            <a:noAutofit/>
          </a:bodyPr>
          <a:lstStyle/>
          <a:p>
            <a:pPr>
              <a:buFont typeface="Wingdings" pitchFamily="2" charset="2"/>
              <a:buChar char="ü"/>
            </a:pPr>
            <a:r>
              <a:rPr lang="ru-RU" sz="2800" dirty="0" smtClean="0">
                <a:latin typeface="Times New Roman" pitchFamily="18" charset="0"/>
                <a:cs typeface="Times New Roman" pitchFamily="18" charset="0"/>
              </a:rPr>
              <a:t>Понятие «экологическое право»</a:t>
            </a:r>
          </a:p>
          <a:p>
            <a:pPr>
              <a:buFont typeface="Wingdings" pitchFamily="2" charset="2"/>
              <a:buChar char="ü"/>
            </a:pPr>
            <a:r>
              <a:rPr lang="ru-RU" sz="2800" dirty="0" smtClean="0">
                <a:latin typeface="Times New Roman" pitchFamily="18" charset="0"/>
                <a:cs typeface="Times New Roman" pitchFamily="18" charset="0"/>
              </a:rPr>
              <a:t>Что такое «экологические отношения»?</a:t>
            </a:r>
          </a:p>
          <a:p>
            <a:pPr>
              <a:buFont typeface="Wingdings" pitchFamily="2" charset="2"/>
              <a:buChar char="ü"/>
            </a:pPr>
            <a:r>
              <a:rPr lang="ru-RU" sz="2800" dirty="0" smtClean="0">
                <a:latin typeface="Times New Roman" pitchFamily="18" charset="0"/>
                <a:cs typeface="Times New Roman" pitchFamily="18" charset="0"/>
              </a:rPr>
              <a:t>Понятие вреда в экологическом праве</a:t>
            </a:r>
          </a:p>
          <a:p>
            <a:pPr>
              <a:buFont typeface="Wingdings" pitchFamily="2" charset="2"/>
              <a:buChar char="ü"/>
            </a:pPr>
            <a:r>
              <a:rPr lang="ru-RU" sz="2800" dirty="0" smtClean="0">
                <a:latin typeface="Times New Roman" pitchFamily="18" charset="0"/>
                <a:cs typeface="Times New Roman" pitchFamily="18" charset="0"/>
              </a:rPr>
              <a:t>Источники экологического права</a:t>
            </a:r>
          </a:p>
          <a:p>
            <a:pPr>
              <a:buFont typeface="Wingdings" pitchFamily="2" charset="2"/>
              <a:buChar char="ü"/>
            </a:pPr>
            <a:r>
              <a:rPr lang="ru-RU" sz="2800" dirty="0" smtClean="0">
                <a:latin typeface="Times New Roman" pitchFamily="18" charset="0"/>
                <a:cs typeface="Times New Roman" pitchFamily="18" charset="0"/>
              </a:rPr>
              <a:t>Разновидности эколого-правовой ответственности</a:t>
            </a:r>
          </a:p>
          <a:p>
            <a:pPr>
              <a:buFont typeface="Wingdings" pitchFamily="2" charset="2"/>
              <a:buChar char="ü"/>
            </a:pPr>
            <a:r>
              <a:rPr lang="ru-RU" sz="2800" dirty="0" smtClean="0">
                <a:latin typeface="Times New Roman" pitchFamily="18" charset="0"/>
                <a:cs typeface="Times New Roman" pitchFamily="18" charset="0"/>
              </a:rPr>
              <a:t>Примеры имущественной, дисциплинарной, административной и уголовной ответственности</a:t>
            </a:r>
          </a:p>
          <a:p>
            <a:pPr>
              <a:buFont typeface="Wingdings" pitchFamily="2" charset="2"/>
              <a:buChar char="ü"/>
            </a:pPr>
            <a:r>
              <a:rPr lang="ru-RU" sz="2800" dirty="0" smtClean="0">
                <a:latin typeface="Times New Roman" pitchFamily="18" charset="0"/>
                <a:cs typeface="Times New Roman" pitchFamily="18" charset="0"/>
              </a:rPr>
              <a:t>Принципы экологического права</a:t>
            </a:r>
          </a:p>
          <a:p>
            <a:pPr>
              <a:buFont typeface="Wingdings" pitchFamily="2" charset="2"/>
              <a:buChar char="ü"/>
            </a:pPr>
            <a:r>
              <a:rPr lang="ru-RU" sz="2800" dirty="0" smtClean="0">
                <a:latin typeface="Times New Roman" pitchFamily="18" charset="0"/>
                <a:cs typeface="Times New Roman" pitchFamily="18" charset="0"/>
              </a:rPr>
              <a:t>Состав преступлений</a:t>
            </a:r>
          </a:p>
          <a:p>
            <a:pPr>
              <a:buFont typeface="Wingdings" pitchFamily="2" charset="2"/>
              <a:buChar char="ü"/>
            </a:pPr>
            <a:r>
              <a:rPr lang="ru-RU" sz="2800" dirty="0" smtClean="0">
                <a:latin typeface="Times New Roman" pitchFamily="18" charset="0"/>
                <a:cs typeface="Times New Roman" pitchFamily="18" charset="0"/>
              </a:rPr>
              <a:t>Понятие «экологическое правонарушение»</a:t>
            </a:r>
          </a:p>
          <a:p>
            <a:pPr>
              <a:buFont typeface="Wingdings" pitchFamily="2" charset="2"/>
              <a:buChar char="ü"/>
            </a:pPr>
            <a:r>
              <a:rPr lang="ru-RU" sz="2800" dirty="0" smtClean="0">
                <a:latin typeface="Times New Roman" pitchFamily="18" charset="0"/>
                <a:cs typeface="Times New Roman" pitchFamily="18" charset="0"/>
              </a:rPr>
              <a:t>Способы защиты экологических прав</a:t>
            </a:r>
            <a:endParaRPr lang="ru-RU" sz="28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pPr algn="ctr"/>
            <a:r>
              <a:rPr lang="ru-RU" sz="2800" b="1" dirty="0" smtClean="0">
                <a:latin typeface="Times New Roman" pitchFamily="18" charset="0"/>
                <a:cs typeface="Times New Roman" pitchFamily="18" charset="0"/>
              </a:rPr>
              <a:t>5.13. Международное право (международная защита прав человека в условиях мирного и военного времени)</a:t>
            </a:r>
            <a:endParaRPr lang="ru-RU" sz="2800" b="1" dirty="0">
              <a:latin typeface="Times New Roman" pitchFamily="18" charset="0"/>
              <a:cs typeface="Times New Roman" pitchFamily="18" charset="0"/>
            </a:endParaRPr>
          </a:p>
        </p:txBody>
      </p:sp>
      <p:sp>
        <p:nvSpPr>
          <p:cNvPr id="3" name="Содержимое 2"/>
          <p:cNvSpPr>
            <a:spLocks noGrp="1"/>
          </p:cNvSpPr>
          <p:nvPr>
            <p:ph sz="quarter" idx="1"/>
          </p:nvPr>
        </p:nvSpPr>
        <p:spPr/>
        <p:txBody>
          <a:bodyPr>
            <a:normAutofit fontScale="92500" lnSpcReduction="10000"/>
          </a:bodyPr>
          <a:lstStyle/>
          <a:p>
            <a:pPr>
              <a:buFont typeface="Wingdings" pitchFamily="2" charset="2"/>
              <a:buChar char="ü"/>
            </a:pPr>
            <a:r>
              <a:rPr lang="ru-RU" dirty="0" smtClean="0"/>
              <a:t>Понятие «международного права» и «международного гуманитарного права»</a:t>
            </a:r>
          </a:p>
          <a:p>
            <a:pPr>
              <a:buFont typeface="Wingdings" pitchFamily="2" charset="2"/>
              <a:buChar char="ü"/>
            </a:pPr>
            <a:r>
              <a:rPr lang="ru-RU" dirty="0" smtClean="0"/>
              <a:t>Принципы современного международного права</a:t>
            </a:r>
          </a:p>
          <a:p>
            <a:pPr>
              <a:buFont typeface="Wingdings" pitchFamily="2" charset="2"/>
              <a:buChar char="ü"/>
            </a:pPr>
            <a:r>
              <a:rPr lang="ru-RU" dirty="0" smtClean="0"/>
              <a:t>Кем или чем охраняются права гражданина РФ?</a:t>
            </a:r>
          </a:p>
          <a:p>
            <a:pPr>
              <a:buFont typeface="Wingdings" pitchFamily="2" charset="2"/>
              <a:buChar char="ü"/>
            </a:pPr>
            <a:r>
              <a:rPr lang="ru-RU" dirty="0" smtClean="0"/>
              <a:t>Механизмы по контролю за соблюдением прав</a:t>
            </a:r>
          </a:p>
          <a:p>
            <a:pPr>
              <a:buFont typeface="Wingdings" pitchFamily="2" charset="2"/>
              <a:buChar char="ü"/>
            </a:pPr>
            <a:r>
              <a:rPr lang="ru-RU" dirty="0" smtClean="0"/>
              <a:t>Субъекты международного гуманитарного права - государство, комбатанты, лица, находящиеся под защитой</a:t>
            </a:r>
          </a:p>
          <a:p>
            <a:pPr>
              <a:buFont typeface="Wingdings" pitchFamily="2" charset="2"/>
              <a:buChar char="ü"/>
            </a:pPr>
            <a:r>
              <a:rPr lang="ru-RU" dirty="0" smtClean="0"/>
              <a:t>Виды международных преступлений</a:t>
            </a:r>
          </a:p>
          <a:p>
            <a:pPr>
              <a:buFont typeface="Wingdings" pitchFamily="2" charset="2"/>
              <a:buChar char="ü"/>
            </a:pPr>
            <a:r>
              <a:rPr lang="ru-RU" dirty="0" smtClean="0"/>
              <a:t>Источники современного международного гуманитарного права</a:t>
            </a:r>
          </a:p>
          <a:p>
            <a:pPr>
              <a:buFont typeface="Wingdings" pitchFamily="2" charset="2"/>
              <a:buChar char="ü"/>
            </a:pPr>
            <a:r>
              <a:rPr lang="ru-RU" dirty="0" smtClean="0"/>
              <a:t>Основные нормы МГП</a:t>
            </a:r>
          </a:p>
          <a:p>
            <a:pPr>
              <a:buFont typeface="Wingdings" pitchFamily="2" charset="2"/>
              <a:buChar char="ü"/>
            </a:pPr>
            <a:r>
              <a:rPr lang="ru-RU" dirty="0" smtClean="0"/>
              <a:t>МККК – что это? Куда входит и чем занимается?</a:t>
            </a:r>
          </a:p>
          <a:p>
            <a:pPr>
              <a:buFont typeface="Wingdings" pitchFamily="2" charset="2"/>
              <a:buChar char="ü"/>
            </a:pPr>
            <a:endParaRPr lang="ru-RU"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3200" b="1" dirty="0" smtClean="0"/>
              <a:t>5.14 Споры, порядок их рассмотрения</a:t>
            </a:r>
            <a:endParaRPr lang="ru-RU" sz="3200" b="1" dirty="0"/>
          </a:p>
        </p:txBody>
      </p:sp>
      <p:sp>
        <p:nvSpPr>
          <p:cNvPr id="3" name="Содержимое 2"/>
          <p:cNvSpPr>
            <a:spLocks noGrp="1"/>
          </p:cNvSpPr>
          <p:nvPr>
            <p:ph sz="quarter" idx="1"/>
          </p:nvPr>
        </p:nvSpPr>
        <p:spPr>
          <a:xfrm>
            <a:off x="457200" y="1600200"/>
            <a:ext cx="8077200" cy="4873752"/>
          </a:xfrm>
        </p:spPr>
        <p:txBody>
          <a:bodyPr>
            <a:normAutofit fontScale="92500" lnSpcReduction="10000"/>
          </a:bodyPr>
          <a:lstStyle/>
          <a:p>
            <a:pPr>
              <a:buFont typeface="Wingdings" pitchFamily="2" charset="2"/>
              <a:buChar char="ü"/>
            </a:pPr>
            <a:r>
              <a:rPr lang="ru-RU" sz="2800" dirty="0" smtClean="0">
                <a:latin typeface="Times New Roman" pitchFamily="18" charset="0"/>
                <a:cs typeface="Times New Roman" pitchFamily="18" charset="0"/>
              </a:rPr>
              <a:t>Понятие «спор»</a:t>
            </a:r>
          </a:p>
          <a:p>
            <a:pPr>
              <a:buFont typeface="Wingdings" pitchFamily="2" charset="2"/>
              <a:buChar char="ü"/>
            </a:pPr>
            <a:r>
              <a:rPr lang="ru-RU" sz="2800" dirty="0" smtClean="0">
                <a:latin typeface="Times New Roman" pitchFamily="18" charset="0"/>
                <a:cs typeface="Times New Roman" pitchFamily="18" charset="0"/>
              </a:rPr>
              <a:t>Классификация споров</a:t>
            </a:r>
          </a:p>
          <a:p>
            <a:pPr>
              <a:buFont typeface="Wingdings" pitchFamily="2" charset="2"/>
              <a:buChar char="ü"/>
            </a:pPr>
            <a:r>
              <a:rPr lang="ru-RU" sz="2800" dirty="0" smtClean="0">
                <a:latin typeface="Times New Roman" pitchFamily="18" charset="0"/>
                <a:cs typeface="Times New Roman" pitchFamily="18" charset="0"/>
              </a:rPr>
              <a:t>Понятие «иск»</a:t>
            </a:r>
          </a:p>
          <a:p>
            <a:pPr>
              <a:buFont typeface="Wingdings" pitchFamily="2" charset="2"/>
              <a:buChar char="ü"/>
            </a:pPr>
            <a:r>
              <a:rPr lang="ru-RU" sz="2800" dirty="0" smtClean="0">
                <a:latin typeface="Times New Roman" pitchFamily="18" charset="0"/>
                <a:cs typeface="Times New Roman" pitchFamily="18" charset="0"/>
              </a:rPr>
              <a:t>Исковое производство</a:t>
            </a:r>
          </a:p>
          <a:p>
            <a:pPr>
              <a:buFont typeface="Wingdings" pitchFamily="2" charset="2"/>
              <a:buChar char="ü"/>
            </a:pPr>
            <a:r>
              <a:rPr lang="ru-RU" sz="2800" dirty="0" smtClean="0">
                <a:latin typeface="Times New Roman" pitchFamily="18" charset="0"/>
                <a:cs typeface="Times New Roman" pitchFamily="18" charset="0"/>
              </a:rPr>
              <a:t>Предмет иска</a:t>
            </a:r>
          </a:p>
          <a:p>
            <a:pPr>
              <a:buFont typeface="Wingdings" pitchFamily="2" charset="2"/>
              <a:buChar char="ü"/>
            </a:pPr>
            <a:r>
              <a:rPr lang="ru-RU" sz="2800" dirty="0" smtClean="0">
                <a:latin typeface="Times New Roman" pitchFamily="18" charset="0"/>
                <a:cs typeface="Times New Roman" pitchFamily="18" charset="0"/>
              </a:rPr>
              <a:t>Судебная повестка</a:t>
            </a:r>
          </a:p>
          <a:p>
            <a:pPr>
              <a:buFont typeface="Wingdings" pitchFamily="2" charset="2"/>
              <a:buChar char="ü"/>
            </a:pPr>
            <a:r>
              <a:rPr lang="ru-RU" sz="2800" dirty="0" smtClean="0">
                <a:latin typeface="Times New Roman" pitchFamily="18" charset="0"/>
                <a:cs typeface="Times New Roman" pitchFamily="18" charset="0"/>
              </a:rPr>
              <a:t>Судебное разбирательство:</a:t>
            </a:r>
          </a:p>
          <a:p>
            <a:pPr>
              <a:buNone/>
            </a:pPr>
            <a:r>
              <a:rPr lang="ru-RU" sz="2800" dirty="0" smtClean="0">
                <a:latin typeface="Times New Roman" pitchFamily="18" charset="0"/>
                <a:cs typeface="Times New Roman" pitchFamily="18" charset="0"/>
              </a:rPr>
              <a:t>    -  подготовительная часть</a:t>
            </a:r>
          </a:p>
          <a:p>
            <a:pPr>
              <a:buNone/>
            </a:pPr>
            <a:r>
              <a:rPr lang="ru-RU" sz="2800" dirty="0" smtClean="0">
                <a:latin typeface="Times New Roman" pitchFamily="18" charset="0"/>
                <a:cs typeface="Times New Roman" pitchFamily="18" charset="0"/>
              </a:rPr>
              <a:t>    -  рассмотрение по существу</a:t>
            </a:r>
          </a:p>
          <a:p>
            <a:pPr>
              <a:buNone/>
            </a:pPr>
            <a:r>
              <a:rPr lang="ru-RU" sz="2800" dirty="0" smtClean="0">
                <a:latin typeface="Times New Roman" pitchFamily="18" charset="0"/>
                <a:cs typeface="Times New Roman" pitchFamily="18" charset="0"/>
              </a:rPr>
              <a:t>    -  судебные прения и заключение прокурора</a:t>
            </a:r>
          </a:p>
          <a:p>
            <a:pPr>
              <a:buNone/>
            </a:pPr>
            <a:r>
              <a:rPr lang="ru-RU" sz="2800" dirty="0" smtClean="0">
                <a:latin typeface="Times New Roman" pitchFamily="18" charset="0"/>
                <a:cs typeface="Times New Roman" pitchFamily="18" charset="0"/>
              </a:rPr>
              <a:t>    -  постановление и оглашение судебного решения</a:t>
            </a:r>
          </a:p>
          <a:p>
            <a:pPr>
              <a:buNone/>
            </a:pPr>
            <a:endParaRPr lang="ru-RU"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b="1" dirty="0" smtClean="0">
                <a:latin typeface="Times New Roman" pitchFamily="18" charset="0"/>
                <a:cs typeface="Times New Roman" pitchFamily="18" charset="0"/>
              </a:rPr>
              <a:t>5.15 Основные правила и принципы гражданского процесса</a:t>
            </a:r>
            <a:endParaRPr lang="ru-RU" b="1" dirty="0">
              <a:latin typeface="Times New Roman" pitchFamily="18" charset="0"/>
              <a:cs typeface="Times New Roman" pitchFamily="18" charset="0"/>
            </a:endParaRPr>
          </a:p>
        </p:txBody>
      </p:sp>
      <p:sp>
        <p:nvSpPr>
          <p:cNvPr id="3" name="Содержимое 2"/>
          <p:cNvSpPr>
            <a:spLocks noGrp="1"/>
          </p:cNvSpPr>
          <p:nvPr>
            <p:ph sz="quarter" idx="1"/>
          </p:nvPr>
        </p:nvSpPr>
        <p:spPr/>
        <p:txBody>
          <a:bodyPr>
            <a:noAutofit/>
          </a:bodyPr>
          <a:lstStyle/>
          <a:p>
            <a:pPr>
              <a:buFont typeface="Wingdings" pitchFamily="2" charset="2"/>
              <a:buChar char="ü"/>
            </a:pPr>
            <a:r>
              <a:rPr lang="ru-RU" sz="2800" dirty="0" smtClean="0">
                <a:latin typeface="Times New Roman" pitchFamily="18" charset="0"/>
                <a:cs typeface="Times New Roman" pitchFamily="18" charset="0"/>
              </a:rPr>
              <a:t>Понятие «гражданский процесс»</a:t>
            </a:r>
          </a:p>
          <a:p>
            <a:pPr>
              <a:buFont typeface="Wingdings" pitchFamily="2" charset="2"/>
              <a:buChar char="ü"/>
            </a:pPr>
            <a:r>
              <a:rPr lang="ru-RU" sz="2800" dirty="0" smtClean="0">
                <a:latin typeface="Times New Roman" pitchFamily="18" charset="0"/>
                <a:cs typeface="Times New Roman" pitchFamily="18" charset="0"/>
              </a:rPr>
              <a:t>Виды гражданского процесса</a:t>
            </a:r>
          </a:p>
          <a:p>
            <a:pPr>
              <a:buFont typeface="Wingdings" pitchFamily="2" charset="2"/>
              <a:buChar char="ü"/>
            </a:pPr>
            <a:r>
              <a:rPr lang="ru-RU" sz="2800" dirty="0" smtClean="0">
                <a:latin typeface="Times New Roman" pitchFamily="18" charset="0"/>
                <a:cs typeface="Times New Roman" pitchFamily="18" charset="0"/>
              </a:rPr>
              <a:t>Функции гражданского судопроизводства</a:t>
            </a:r>
          </a:p>
          <a:p>
            <a:pPr>
              <a:buFont typeface="Wingdings" pitchFamily="2" charset="2"/>
              <a:buChar char="ü"/>
            </a:pPr>
            <a:r>
              <a:rPr lang="ru-RU" sz="2800" dirty="0" smtClean="0">
                <a:latin typeface="Times New Roman" pitchFamily="18" charset="0"/>
                <a:cs typeface="Times New Roman" pitchFamily="18" charset="0"/>
              </a:rPr>
              <a:t>Понятие иска</a:t>
            </a:r>
          </a:p>
          <a:p>
            <a:pPr>
              <a:buFont typeface="Wingdings" pitchFamily="2" charset="2"/>
              <a:buChar char="ü"/>
            </a:pPr>
            <a:r>
              <a:rPr lang="ru-RU" sz="2800" dirty="0" smtClean="0">
                <a:latin typeface="Times New Roman" pitchFamily="18" charset="0"/>
                <a:cs typeface="Times New Roman" pitchFamily="18" charset="0"/>
              </a:rPr>
              <a:t>Участники гражданского процесса</a:t>
            </a:r>
          </a:p>
          <a:p>
            <a:pPr>
              <a:buFont typeface="Wingdings" pitchFamily="2" charset="2"/>
              <a:buChar char="ü"/>
            </a:pPr>
            <a:r>
              <a:rPr lang="ru-RU" sz="2800" dirty="0" smtClean="0">
                <a:latin typeface="Times New Roman" pitchFamily="18" charset="0"/>
                <a:cs typeface="Times New Roman" pitchFamily="18" charset="0"/>
              </a:rPr>
              <a:t>Стадии (этапы) гражданского процесса</a:t>
            </a:r>
          </a:p>
          <a:p>
            <a:pPr>
              <a:buFont typeface="Wingdings" pitchFamily="2" charset="2"/>
              <a:buChar char="ü"/>
            </a:pPr>
            <a:r>
              <a:rPr lang="ru-RU" sz="2800" dirty="0" smtClean="0">
                <a:latin typeface="Times New Roman" pitchFamily="18" charset="0"/>
                <a:cs typeface="Times New Roman" pitchFamily="18" charset="0"/>
              </a:rPr>
              <a:t>Исполнительные документы</a:t>
            </a:r>
          </a:p>
          <a:p>
            <a:pPr>
              <a:buFont typeface="Wingdings" pitchFamily="2" charset="2"/>
              <a:buChar char="ü"/>
            </a:pPr>
            <a:r>
              <a:rPr lang="ru-RU" sz="2800" dirty="0" smtClean="0">
                <a:latin typeface="Times New Roman" pitchFamily="18" charset="0"/>
                <a:cs typeface="Times New Roman" pitchFamily="18" charset="0"/>
              </a:rPr>
              <a:t>Разница между судебным приказом и исполнительным листом</a:t>
            </a:r>
            <a:endParaRPr lang="ru-RU" sz="28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b="1" dirty="0" smtClean="0">
                <a:latin typeface="Times New Roman" pitchFamily="18" charset="0"/>
                <a:cs typeface="Times New Roman" pitchFamily="18" charset="0"/>
              </a:rPr>
              <a:t>5.16 Особенности уголовного процесса</a:t>
            </a:r>
            <a:endParaRPr lang="ru-RU" b="1" dirty="0">
              <a:latin typeface="Times New Roman" pitchFamily="18" charset="0"/>
              <a:cs typeface="Times New Roman" pitchFamily="18" charset="0"/>
            </a:endParaRPr>
          </a:p>
        </p:txBody>
      </p:sp>
      <p:sp>
        <p:nvSpPr>
          <p:cNvPr id="3" name="Содержимое 2"/>
          <p:cNvSpPr>
            <a:spLocks noGrp="1"/>
          </p:cNvSpPr>
          <p:nvPr>
            <p:ph sz="quarter" idx="1"/>
          </p:nvPr>
        </p:nvSpPr>
        <p:spPr/>
        <p:txBody>
          <a:bodyPr>
            <a:normAutofit lnSpcReduction="10000"/>
          </a:bodyPr>
          <a:lstStyle/>
          <a:p>
            <a:pPr>
              <a:buFont typeface="Wingdings" pitchFamily="2" charset="2"/>
              <a:buChar char="ü"/>
            </a:pPr>
            <a:r>
              <a:rPr lang="ru-RU" dirty="0" smtClean="0"/>
              <a:t>Понятие «уголовный процесс» и «уголовная ответственность»</a:t>
            </a:r>
          </a:p>
          <a:p>
            <a:pPr>
              <a:buFont typeface="Wingdings" pitchFamily="2" charset="2"/>
              <a:buChar char="ü"/>
            </a:pPr>
            <a:r>
              <a:rPr lang="ru-RU" dirty="0" smtClean="0"/>
              <a:t>Что такое преступление?</a:t>
            </a:r>
          </a:p>
          <a:p>
            <a:pPr>
              <a:buFont typeface="Wingdings" pitchFamily="2" charset="2"/>
              <a:buChar char="ü"/>
            </a:pPr>
            <a:r>
              <a:rPr lang="ru-RU" dirty="0" smtClean="0"/>
              <a:t>Признаки преступления6</a:t>
            </a:r>
          </a:p>
          <a:p>
            <a:pPr>
              <a:buNone/>
            </a:pPr>
            <a:r>
              <a:rPr lang="ru-RU" dirty="0" smtClean="0"/>
              <a:t>    - деяние</a:t>
            </a:r>
          </a:p>
          <a:p>
            <a:pPr>
              <a:buNone/>
            </a:pPr>
            <a:r>
              <a:rPr lang="ru-RU" dirty="0" smtClean="0"/>
              <a:t>    -общественно опасное</a:t>
            </a:r>
          </a:p>
          <a:p>
            <a:pPr>
              <a:buNone/>
            </a:pPr>
            <a:r>
              <a:rPr lang="ru-RU" dirty="0" smtClean="0"/>
              <a:t>    - виновное</a:t>
            </a:r>
          </a:p>
          <a:p>
            <a:pPr>
              <a:buNone/>
            </a:pPr>
            <a:r>
              <a:rPr lang="ru-RU" dirty="0" smtClean="0"/>
              <a:t>    -уголовно наказуемое</a:t>
            </a:r>
          </a:p>
          <a:p>
            <a:pPr>
              <a:buFont typeface="Wingdings" pitchFamily="2" charset="2"/>
              <a:buChar char="ü"/>
            </a:pPr>
            <a:r>
              <a:rPr lang="ru-RU" dirty="0" smtClean="0"/>
              <a:t>Обстоятельства, исключающие уголовную ответственность</a:t>
            </a:r>
          </a:p>
          <a:p>
            <a:pPr>
              <a:buFont typeface="Wingdings" pitchFamily="2" charset="2"/>
              <a:buChar char="ü"/>
            </a:pPr>
            <a:r>
              <a:rPr lang="ru-RU" dirty="0" smtClean="0"/>
              <a:t>Участники уголовного процесса со стороны защиты, со стороны обвинения</a:t>
            </a:r>
          </a:p>
          <a:p>
            <a:pPr>
              <a:buNone/>
            </a:pPr>
            <a:endParaRPr lang="ru-RU" dirty="0" smtClean="0"/>
          </a:p>
          <a:p>
            <a:pPr>
              <a:buFont typeface="Wingdings" pitchFamily="2" charset="2"/>
              <a:buChar char="ü"/>
            </a:pPr>
            <a:endParaRPr lang="ru-RU" dirty="0" smtClean="0"/>
          </a:p>
          <a:p>
            <a:pPr>
              <a:buNone/>
            </a:pPr>
            <a:endParaRPr lang="ru-RU" dirty="0" smtClean="0"/>
          </a:p>
          <a:p>
            <a:pPr>
              <a:buNone/>
            </a:pPr>
            <a:endParaRPr lang="ru-RU"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7467600" cy="990600"/>
          </a:xfrm>
        </p:spPr>
        <p:txBody>
          <a:bodyPr>
            <a:normAutofit fontScale="90000"/>
          </a:bodyPr>
          <a:lstStyle/>
          <a:p>
            <a:pPr algn="ct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b="1" dirty="0" smtClean="0">
                <a:solidFill>
                  <a:schemeClr val="tx1"/>
                </a:solidFill>
              </a:rPr>
              <a:t>1 группа (не перешли порог):</a:t>
            </a:r>
            <a:endParaRPr lang="ru-RU" b="1" dirty="0">
              <a:solidFill>
                <a:schemeClr val="tx1"/>
              </a:solidFill>
            </a:endParaRPr>
          </a:p>
        </p:txBody>
      </p:sp>
      <p:sp>
        <p:nvSpPr>
          <p:cNvPr id="3" name="Содержимое 2"/>
          <p:cNvSpPr>
            <a:spLocks noGrp="1"/>
          </p:cNvSpPr>
          <p:nvPr>
            <p:ph sz="quarter" idx="1"/>
          </p:nvPr>
        </p:nvSpPr>
        <p:spPr>
          <a:xfrm>
            <a:off x="457200" y="990600"/>
            <a:ext cx="8305800" cy="5483352"/>
          </a:xfrm>
        </p:spPr>
        <p:txBody>
          <a:bodyPr>
            <a:normAutofit fontScale="77500" lnSpcReduction="20000"/>
          </a:bodyPr>
          <a:lstStyle/>
          <a:p>
            <a:pPr marL="0" indent="354013" algn="just">
              <a:buFont typeface="Wingdings" pitchFamily="2" charset="2"/>
              <a:buChar char="ü"/>
            </a:pPr>
            <a:r>
              <a:rPr lang="ru-RU" sz="2800" dirty="0" smtClean="0">
                <a:latin typeface="Times New Roman" pitchFamily="18" charset="0"/>
                <a:cs typeface="Times New Roman" pitchFamily="18" charset="0"/>
              </a:rPr>
              <a:t>Структура системы права, источники (формы) права, основные отрасли российского прав, публичное и частное право, материальное и процессуальное право; </a:t>
            </a:r>
          </a:p>
          <a:p>
            <a:pPr marL="0" indent="354013" algn="just">
              <a:buFont typeface="Wingdings" pitchFamily="2" charset="2"/>
              <a:buChar char="ü"/>
            </a:pPr>
            <a:r>
              <a:rPr lang="ru-RU" sz="2800" dirty="0" smtClean="0">
                <a:latin typeface="Times New Roman" pitchFamily="18" charset="0"/>
                <a:cs typeface="Times New Roman" pitchFamily="18" charset="0"/>
              </a:rPr>
              <a:t>Основы конституционного строя Российской Федерации;</a:t>
            </a:r>
          </a:p>
          <a:p>
            <a:pPr marL="0" indent="354013" algn="just">
              <a:buFont typeface="Wingdings" pitchFamily="2" charset="2"/>
              <a:buChar char="ü"/>
            </a:pPr>
            <a:r>
              <a:rPr lang="ru-RU" sz="2800" dirty="0" smtClean="0">
                <a:latin typeface="Times New Roman" pitchFamily="18" charset="0"/>
                <a:cs typeface="Times New Roman" pitchFamily="18" charset="0"/>
              </a:rPr>
              <a:t> Объекты имущественных прав, нематериальные блага, основные способы защиты гражданских прав; </a:t>
            </a:r>
          </a:p>
          <a:p>
            <a:pPr marL="0" indent="354013" algn="just">
              <a:buFont typeface="Wingdings" pitchFamily="2" charset="2"/>
              <a:buChar char="ü"/>
            </a:pPr>
            <a:r>
              <a:rPr lang="ru-RU" sz="2800" dirty="0" smtClean="0">
                <a:latin typeface="Times New Roman" pitchFamily="18" charset="0"/>
                <a:cs typeface="Times New Roman" pitchFamily="18" charset="0"/>
              </a:rPr>
              <a:t>Порядок заключения трудового договора, права и обязанности работника, права и обязанности работодателя, дисциплинарные взыскания, основания прекращения трудового договора;</a:t>
            </a:r>
          </a:p>
          <a:p>
            <a:pPr marL="0" indent="354013" algn="just">
              <a:buFont typeface="Wingdings" pitchFamily="2" charset="2"/>
              <a:buChar char="ü"/>
            </a:pPr>
            <a:r>
              <a:rPr lang="ru-RU" sz="2800" dirty="0" smtClean="0">
                <a:latin typeface="Times New Roman" pitchFamily="18" charset="0"/>
                <a:cs typeface="Times New Roman" pitchFamily="18" charset="0"/>
              </a:rPr>
              <a:t> Условия заключения брака; </a:t>
            </a:r>
          </a:p>
          <a:p>
            <a:pPr marL="0" indent="354013" algn="just">
              <a:buFont typeface="Wingdings" pitchFamily="2" charset="2"/>
              <a:buChar char="ü"/>
            </a:pPr>
            <a:r>
              <a:rPr lang="ru-RU" sz="2800" dirty="0" smtClean="0">
                <a:latin typeface="Times New Roman" pitchFamily="18" charset="0"/>
                <a:cs typeface="Times New Roman" pitchFamily="18" charset="0"/>
              </a:rPr>
              <a:t>Обстоятельства, препятствующие заключению брака; </a:t>
            </a:r>
          </a:p>
          <a:p>
            <a:pPr marL="0" indent="354013" algn="just">
              <a:buFont typeface="Wingdings" pitchFamily="2" charset="2"/>
              <a:buChar char="ü"/>
            </a:pPr>
            <a:r>
              <a:rPr lang="ru-RU" sz="2800" dirty="0" smtClean="0">
                <a:latin typeface="Times New Roman" pitchFamily="18" charset="0"/>
                <a:cs typeface="Times New Roman" pitchFamily="18" charset="0"/>
              </a:rPr>
              <a:t>Законный и договорный режимы имущества супругов; </a:t>
            </a:r>
          </a:p>
          <a:p>
            <a:pPr marL="0" indent="354013" algn="just">
              <a:buFont typeface="Wingdings" pitchFamily="2" charset="2"/>
              <a:buChar char="ü"/>
            </a:pPr>
            <a:r>
              <a:rPr lang="ru-RU" sz="2800" dirty="0" smtClean="0">
                <a:latin typeface="Times New Roman" pitchFamily="18" charset="0"/>
                <a:cs typeface="Times New Roman" pitchFamily="18" charset="0"/>
              </a:rPr>
              <a:t>Основания для прекращения брака; </a:t>
            </a:r>
          </a:p>
          <a:p>
            <a:pPr marL="0" indent="354013" algn="just">
              <a:buFont typeface="Wingdings" pitchFamily="2" charset="2"/>
              <a:buChar char="ü"/>
            </a:pPr>
            <a:r>
              <a:rPr lang="ru-RU" sz="2800" dirty="0" smtClean="0">
                <a:latin typeface="Times New Roman" pitchFamily="18" charset="0"/>
                <a:cs typeface="Times New Roman" pitchFamily="18" charset="0"/>
              </a:rPr>
              <a:t>Расторжение брака в органах ЗАГС и в судебном порядке; </a:t>
            </a:r>
          </a:p>
          <a:p>
            <a:pPr marL="0" indent="354013" algn="just">
              <a:buFont typeface="Wingdings" pitchFamily="2" charset="2"/>
              <a:buChar char="ü"/>
            </a:pPr>
            <a:r>
              <a:rPr lang="ru-RU" sz="2800" dirty="0" smtClean="0">
                <a:latin typeface="Times New Roman" pitchFamily="18" charset="0"/>
                <a:cs typeface="Times New Roman" pitchFamily="18" charset="0"/>
              </a:rPr>
              <a:t> Права и обязанности налогоплательщика; </a:t>
            </a:r>
          </a:p>
          <a:p>
            <a:pPr marL="0" indent="354013" algn="just">
              <a:buFont typeface="Wingdings" pitchFamily="2" charset="2"/>
              <a:buChar char="ü"/>
            </a:pPr>
            <a:r>
              <a:rPr lang="ru-RU" sz="2800" dirty="0" smtClean="0">
                <a:latin typeface="Times New Roman" pitchFamily="18" charset="0"/>
                <a:cs typeface="Times New Roman" pitchFamily="18" charset="0"/>
              </a:rPr>
              <a:t>Задачи и структура правоохранительных органов РФ, судебная система РФ. </a:t>
            </a:r>
          </a:p>
          <a:p>
            <a:pPr marL="0" indent="354013" algn="just"/>
            <a:endParaRPr lang="ru-RU"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quarter" idx="1"/>
          </p:nvPr>
        </p:nvSpPr>
        <p:spPr>
          <a:xfrm>
            <a:off x="457200" y="304800"/>
            <a:ext cx="8229600" cy="5821363"/>
          </a:xfrm>
        </p:spPr>
        <p:txBody>
          <a:bodyPr/>
          <a:lstStyle/>
          <a:p>
            <a:pPr>
              <a:buFont typeface="Wingdings" pitchFamily="2" charset="2"/>
              <a:buChar char="ü"/>
            </a:pPr>
            <a:r>
              <a:rPr lang="ru-RU" dirty="0" smtClean="0"/>
              <a:t>Особенности уголовной ответственности несовершеннолетних</a:t>
            </a:r>
          </a:p>
          <a:p>
            <a:pPr>
              <a:buFont typeface="Wingdings" pitchFamily="2" charset="2"/>
              <a:buChar char="ü"/>
            </a:pPr>
            <a:r>
              <a:rPr lang="ru-RU" dirty="0" smtClean="0"/>
              <a:t> Уголовное наказание, его виды</a:t>
            </a:r>
          </a:p>
          <a:p>
            <a:pPr>
              <a:buFont typeface="Wingdings" pitchFamily="2" charset="2"/>
              <a:buChar char="ü"/>
            </a:pPr>
            <a:r>
              <a:rPr lang="ru-RU" dirty="0" smtClean="0"/>
              <a:t>Чем исправительные работы отличаются от обязательных работ?</a:t>
            </a:r>
          </a:p>
          <a:p>
            <a:pPr>
              <a:buFont typeface="Wingdings" pitchFamily="2" charset="2"/>
              <a:buChar char="ü"/>
            </a:pPr>
            <a:r>
              <a:rPr lang="ru-RU" dirty="0" smtClean="0"/>
              <a:t>Что такое мораторий на смертную казнь?</a:t>
            </a:r>
          </a:p>
          <a:p>
            <a:pPr>
              <a:buFont typeface="Wingdings" pitchFamily="2" charset="2"/>
              <a:buChar char="ü"/>
            </a:pPr>
            <a:r>
              <a:rPr lang="ru-RU" dirty="0" smtClean="0"/>
              <a:t>Что такое ограничение свободы и лишение свободы?</a:t>
            </a:r>
          </a:p>
          <a:p>
            <a:pPr>
              <a:buFont typeface="Wingdings" pitchFamily="2" charset="2"/>
              <a:buChar char="ü"/>
            </a:pPr>
            <a:r>
              <a:rPr lang="ru-RU" dirty="0" smtClean="0"/>
              <a:t>Обстоятельства смягчающие и отягчающие уголовную ответственность </a:t>
            </a:r>
          </a:p>
          <a:p>
            <a:pPr>
              <a:buFont typeface="Wingdings" pitchFamily="2" charset="2"/>
              <a:buChar char="ü"/>
            </a:pPr>
            <a:r>
              <a:rPr lang="ru-RU" dirty="0" smtClean="0"/>
              <a:t>Стадии уголовного процесса</a:t>
            </a:r>
          </a:p>
          <a:p>
            <a:pPr>
              <a:buFont typeface="Wingdings" pitchFamily="2" charset="2"/>
              <a:buChar char="ü"/>
            </a:pPr>
            <a:r>
              <a:rPr lang="ru-RU" dirty="0" smtClean="0"/>
              <a:t>Понятие «свидетельский иммунитет»</a:t>
            </a:r>
            <a:endParaRPr lang="ru-RU"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04800"/>
            <a:ext cx="7467600" cy="685800"/>
          </a:xfrm>
        </p:spPr>
        <p:txBody>
          <a:bodyPr/>
          <a:lstStyle/>
          <a:p>
            <a:pPr algn="ctr"/>
            <a:r>
              <a:rPr lang="ru-RU" b="1" dirty="0" smtClean="0">
                <a:latin typeface="Times New Roman" pitchFamily="18" charset="0"/>
                <a:cs typeface="Times New Roman" pitchFamily="18" charset="0"/>
              </a:rPr>
              <a:t>5.17. Гражданство РФ</a:t>
            </a:r>
            <a:endParaRPr lang="ru-RU" b="1" dirty="0">
              <a:latin typeface="Times New Roman" pitchFamily="18" charset="0"/>
              <a:cs typeface="Times New Roman" pitchFamily="18" charset="0"/>
            </a:endParaRPr>
          </a:p>
        </p:txBody>
      </p:sp>
      <p:sp>
        <p:nvSpPr>
          <p:cNvPr id="3" name="Содержимое 2"/>
          <p:cNvSpPr>
            <a:spLocks noGrp="1"/>
          </p:cNvSpPr>
          <p:nvPr>
            <p:ph sz="quarter" idx="1"/>
          </p:nvPr>
        </p:nvSpPr>
        <p:spPr>
          <a:xfrm>
            <a:off x="457200" y="914400"/>
            <a:ext cx="8382000" cy="5559552"/>
          </a:xfrm>
        </p:spPr>
        <p:txBody>
          <a:bodyPr>
            <a:normAutofit/>
          </a:bodyPr>
          <a:lstStyle/>
          <a:p>
            <a:pPr>
              <a:buFont typeface="Wingdings" pitchFamily="2" charset="2"/>
              <a:buChar char="ü"/>
            </a:pPr>
            <a:endParaRPr lang="ru-RU" sz="2800" dirty="0" smtClean="0"/>
          </a:p>
          <a:p>
            <a:pPr>
              <a:buFont typeface="Wingdings" pitchFamily="2" charset="2"/>
              <a:buChar char="ü"/>
            </a:pPr>
            <a:r>
              <a:rPr lang="ru-RU" sz="2800" dirty="0" smtClean="0"/>
              <a:t>Понятия «гражданство» и «гражданин»</a:t>
            </a:r>
          </a:p>
          <a:p>
            <a:pPr>
              <a:buFont typeface="Wingdings" pitchFamily="2" charset="2"/>
              <a:buChar char="ü"/>
            </a:pPr>
            <a:r>
              <a:rPr lang="ru-RU" sz="2800" dirty="0" smtClean="0"/>
              <a:t>Разница между гражданством и подданством</a:t>
            </a:r>
          </a:p>
          <a:p>
            <a:pPr>
              <a:buFont typeface="Wingdings" pitchFamily="2" charset="2"/>
              <a:buChar char="ü"/>
            </a:pPr>
            <a:r>
              <a:rPr lang="ru-RU" sz="2800" dirty="0" smtClean="0"/>
              <a:t>Принципы гражданства РФ</a:t>
            </a:r>
          </a:p>
          <a:p>
            <a:pPr>
              <a:buFont typeface="Wingdings" pitchFamily="2" charset="2"/>
              <a:buChar char="ü"/>
            </a:pPr>
            <a:r>
              <a:rPr lang="ru-RU" sz="2800" dirty="0" smtClean="0"/>
              <a:t>Основания приобретения гражданства:</a:t>
            </a:r>
          </a:p>
          <a:p>
            <a:pPr>
              <a:buNone/>
            </a:pPr>
            <a:r>
              <a:rPr lang="ru-RU" sz="2800" dirty="0" smtClean="0"/>
              <a:t>    - «право крови» и «право почвы»</a:t>
            </a:r>
          </a:p>
          <a:p>
            <a:pPr>
              <a:buNone/>
            </a:pPr>
            <a:r>
              <a:rPr lang="ru-RU" sz="2800" dirty="0" smtClean="0"/>
              <a:t>    - оптация, трансферт</a:t>
            </a:r>
          </a:p>
          <a:p>
            <a:pPr>
              <a:buNone/>
            </a:pPr>
            <a:r>
              <a:rPr lang="ru-RU" sz="2800" dirty="0" smtClean="0"/>
              <a:t>    - натурализация условия для него)</a:t>
            </a:r>
          </a:p>
          <a:p>
            <a:pPr>
              <a:buFont typeface="Wingdings" pitchFamily="2" charset="2"/>
              <a:buChar char="ü"/>
            </a:pPr>
            <a:r>
              <a:rPr lang="ru-RU" sz="2800" dirty="0" smtClean="0"/>
              <a:t>Условия для отказа в выходе из гражданства</a:t>
            </a:r>
          </a:p>
          <a:p>
            <a:pPr>
              <a:buFont typeface="Wingdings" pitchFamily="2" charset="2"/>
              <a:buChar char="ü"/>
            </a:pPr>
            <a:r>
              <a:rPr lang="ru-RU" sz="2800" dirty="0" smtClean="0"/>
              <a:t>Понятие «двойное гражданство»</a:t>
            </a:r>
            <a:endParaRPr lang="ru-RU" sz="2800"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b="1" dirty="0" smtClean="0"/>
              <a:t>5.18 Воинская обязанность, альтернативная гражданская служба</a:t>
            </a:r>
            <a:endParaRPr lang="ru-RU" b="1" dirty="0"/>
          </a:p>
        </p:txBody>
      </p:sp>
      <p:sp>
        <p:nvSpPr>
          <p:cNvPr id="3" name="Содержимое 2"/>
          <p:cNvSpPr>
            <a:spLocks noGrp="1"/>
          </p:cNvSpPr>
          <p:nvPr>
            <p:ph sz="quarter" idx="1"/>
          </p:nvPr>
        </p:nvSpPr>
        <p:spPr/>
        <p:txBody>
          <a:bodyPr>
            <a:normAutofit/>
          </a:bodyPr>
          <a:lstStyle/>
          <a:p>
            <a:pPr algn="just">
              <a:buFont typeface="Wingdings" pitchFamily="2" charset="2"/>
              <a:buChar char="ü"/>
            </a:pPr>
            <a:r>
              <a:rPr lang="ru-RU" sz="2800" dirty="0" smtClean="0"/>
              <a:t>Понятие «воинская обязанность»</a:t>
            </a:r>
          </a:p>
          <a:p>
            <a:pPr algn="just">
              <a:buFont typeface="Wingdings" pitchFamily="2" charset="2"/>
              <a:buChar char="ü"/>
            </a:pPr>
            <a:r>
              <a:rPr lang="ru-RU" sz="2800" dirty="0" smtClean="0"/>
              <a:t>Этапы воинской обязанности</a:t>
            </a:r>
          </a:p>
          <a:p>
            <a:pPr algn="just">
              <a:buFont typeface="Wingdings" pitchFamily="2" charset="2"/>
              <a:buChar char="ü"/>
            </a:pPr>
            <a:r>
              <a:rPr lang="ru-RU" sz="2800" dirty="0" smtClean="0"/>
              <a:t>Срок воинской службы</a:t>
            </a:r>
          </a:p>
          <a:p>
            <a:pPr algn="just">
              <a:buFont typeface="Wingdings" pitchFamily="2" charset="2"/>
              <a:buChar char="ü"/>
            </a:pPr>
            <a:r>
              <a:rPr lang="ru-RU" sz="2800" dirty="0" smtClean="0"/>
              <a:t>Условия отсрочки от воинской службы</a:t>
            </a:r>
          </a:p>
          <a:p>
            <a:pPr algn="just">
              <a:buFont typeface="Wingdings" pitchFamily="2" charset="2"/>
              <a:buChar char="ü"/>
            </a:pPr>
            <a:r>
              <a:rPr lang="ru-RU" sz="2800" dirty="0" smtClean="0"/>
              <a:t>Условия освобождения от призыв</a:t>
            </a:r>
          </a:p>
          <a:p>
            <a:pPr algn="just">
              <a:buFont typeface="Wingdings" pitchFamily="2" charset="2"/>
              <a:buChar char="ü"/>
            </a:pPr>
            <a:r>
              <a:rPr lang="ru-RU" sz="2800" dirty="0" smtClean="0"/>
              <a:t>АГС</a:t>
            </a:r>
          </a:p>
          <a:p>
            <a:pPr algn="just">
              <a:buFont typeface="Wingdings" pitchFamily="2" charset="2"/>
              <a:buChar char="ü"/>
            </a:pPr>
            <a:r>
              <a:rPr lang="ru-RU" sz="2800" dirty="0" smtClean="0"/>
              <a:t>Срок АГС</a:t>
            </a:r>
          </a:p>
          <a:p>
            <a:pPr algn="just">
              <a:buFont typeface="Wingdings" pitchFamily="2" charset="2"/>
              <a:buChar char="ü"/>
            </a:pPr>
            <a:r>
              <a:rPr lang="ru-RU" sz="2800" dirty="0" smtClean="0"/>
              <a:t>Кто имеет право на АГС?</a:t>
            </a:r>
            <a:endParaRPr lang="ru-RU" sz="2800" dirty="0"/>
          </a:p>
        </p:txBody>
      </p:sp>
      <p:sp>
        <p:nvSpPr>
          <p:cNvPr id="4" name="Управляющая кнопка: документ 3">
            <a:hlinkClick r:id="rId2" action="ppaction://hlinkfile" highlightClick="1"/>
          </p:cNvPr>
          <p:cNvSpPr/>
          <p:nvPr/>
        </p:nvSpPr>
        <p:spPr>
          <a:xfrm>
            <a:off x="8077200" y="5715000"/>
            <a:ext cx="685800" cy="762000"/>
          </a:xfrm>
          <a:prstGeom prst="actionButtonDocumen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b="1" dirty="0" smtClean="0">
                <a:latin typeface="Times New Roman" pitchFamily="18" charset="0"/>
                <a:cs typeface="Times New Roman" pitchFamily="18" charset="0"/>
              </a:rPr>
              <a:t>5.19 Права и обязанности налогоплательщика</a:t>
            </a:r>
            <a:endParaRPr lang="ru-RU" b="1" dirty="0">
              <a:latin typeface="Times New Roman" pitchFamily="18" charset="0"/>
              <a:cs typeface="Times New Roman" pitchFamily="18" charset="0"/>
            </a:endParaRPr>
          </a:p>
        </p:txBody>
      </p:sp>
      <p:sp>
        <p:nvSpPr>
          <p:cNvPr id="3" name="Содержимое 2"/>
          <p:cNvSpPr>
            <a:spLocks noGrp="1"/>
          </p:cNvSpPr>
          <p:nvPr>
            <p:ph sz="quarter" idx="1"/>
          </p:nvPr>
        </p:nvSpPr>
        <p:spPr/>
        <p:txBody>
          <a:bodyPr/>
          <a:lstStyle/>
          <a:p>
            <a:pPr algn="just">
              <a:buFont typeface="Wingdings" pitchFamily="2" charset="2"/>
              <a:buChar char="ü"/>
            </a:pPr>
            <a:r>
              <a:rPr lang="ru-RU" sz="2800" dirty="0" smtClean="0">
                <a:latin typeface="Times New Roman" pitchFamily="18" charset="0"/>
                <a:cs typeface="Times New Roman" pitchFamily="18" charset="0"/>
              </a:rPr>
              <a:t>Понятие «налогоплательщик»</a:t>
            </a:r>
          </a:p>
          <a:p>
            <a:pPr algn="just">
              <a:buFont typeface="Wingdings" pitchFamily="2" charset="2"/>
              <a:buChar char="ü"/>
            </a:pPr>
            <a:r>
              <a:rPr lang="ru-RU" sz="2800" dirty="0" smtClean="0">
                <a:latin typeface="Times New Roman" pitchFamily="18" charset="0"/>
                <a:cs typeface="Times New Roman" pitchFamily="18" charset="0"/>
              </a:rPr>
              <a:t>Права налогоплательщика</a:t>
            </a:r>
          </a:p>
          <a:p>
            <a:pPr algn="just">
              <a:buFont typeface="Wingdings" pitchFamily="2" charset="2"/>
              <a:buChar char="ü"/>
            </a:pPr>
            <a:r>
              <a:rPr lang="ru-RU" sz="2800" dirty="0" smtClean="0">
                <a:latin typeface="Times New Roman" pitchFamily="18" charset="0"/>
                <a:cs typeface="Times New Roman" pitchFamily="18" charset="0"/>
              </a:rPr>
              <a:t>Обязанности налогоплательщика</a:t>
            </a:r>
          </a:p>
          <a:p>
            <a:pPr algn="just">
              <a:buFont typeface="Wingdings" pitchFamily="2" charset="2"/>
              <a:buChar char="ü"/>
            </a:pPr>
            <a:r>
              <a:rPr lang="ru-RU" sz="2800" dirty="0" smtClean="0">
                <a:latin typeface="Times New Roman" pitchFamily="18" charset="0"/>
                <a:cs typeface="Times New Roman" pitchFamily="18" charset="0"/>
              </a:rPr>
              <a:t>Способы обеспечения исполнения налоговой обязанности</a:t>
            </a:r>
          </a:p>
          <a:p>
            <a:pPr algn="just">
              <a:buFont typeface="Wingdings" pitchFamily="2" charset="2"/>
              <a:buChar char="ü"/>
            </a:pPr>
            <a:r>
              <a:rPr lang="ru-RU" sz="2800" dirty="0" smtClean="0">
                <a:latin typeface="Times New Roman" pitchFamily="18" charset="0"/>
                <a:cs typeface="Times New Roman" pitchFamily="18" charset="0"/>
              </a:rPr>
              <a:t>Когда прекращается обязанность по уплате налога?</a:t>
            </a:r>
          </a:p>
          <a:p>
            <a:pPr>
              <a:buNone/>
            </a:pPr>
            <a:endParaRPr lang="ru-RU" dirty="0" smtClean="0"/>
          </a:p>
          <a:p>
            <a:pPr>
              <a:buFont typeface="Wingdings" pitchFamily="2" charset="2"/>
              <a:buChar char="ü"/>
            </a:pPr>
            <a:endParaRPr lang="ru-RU"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b="1" dirty="0" smtClean="0">
                <a:latin typeface="Times New Roman" pitchFamily="18" charset="0"/>
                <a:cs typeface="Times New Roman" pitchFamily="18" charset="0"/>
              </a:rPr>
              <a:t>5.20 Правоохранительные органы. Судебная система</a:t>
            </a:r>
            <a:endParaRPr lang="ru-RU" b="1" dirty="0">
              <a:latin typeface="Times New Roman" pitchFamily="18" charset="0"/>
              <a:cs typeface="Times New Roman" pitchFamily="18" charset="0"/>
            </a:endParaRPr>
          </a:p>
        </p:txBody>
      </p:sp>
      <p:sp>
        <p:nvSpPr>
          <p:cNvPr id="3" name="Содержимое 2"/>
          <p:cNvSpPr>
            <a:spLocks noGrp="1"/>
          </p:cNvSpPr>
          <p:nvPr>
            <p:ph sz="quarter" idx="1"/>
          </p:nvPr>
        </p:nvSpPr>
        <p:spPr>
          <a:xfrm>
            <a:off x="457200" y="1600200"/>
            <a:ext cx="8305800" cy="4873752"/>
          </a:xfrm>
        </p:spPr>
        <p:txBody>
          <a:bodyPr>
            <a:normAutofit fontScale="92500" lnSpcReduction="20000"/>
          </a:bodyPr>
          <a:lstStyle/>
          <a:p>
            <a:pPr>
              <a:buFont typeface="Wingdings" pitchFamily="2" charset="2"/>
              <a:buChar char="ü"/>
            </a:pPr>
            <a:r>
              <a:rPr lang="ru-RU" sz="2600" dirty="0" smtClean="0">
                <a:latin typeface="Times New Roman" pitchFamily="18" charset="0"/>
                <a:cs typeface="Times New Roman" pitchFamily="18" charset="0"/>
              </a:rPr>
              <a:t>Понятие «правоохранительные органы»</a:t>
            </a:r>
          </a:p>
          <a:p>
            <a:pPr>
              <a:buFont typeface="Wingdings" pitchFamily="2" charset="2"/>
              <a:buChar char="ü"/>
            </a:pPr>
            <a:r>
              <a:rPr lang="ru-RU" sz="2600" dirty="0" smtClean="0">
                <a:latin typeface="Times New Roman" pitchFamily="18" charset="0"/>
                <a:cs typeface="Times New Roman" pitchFamily="18" charset="0"/>
              </a:rPr>
              <a:t>Суды</a:t>
            </a:r>
          </a:p>
          <a:p>
            <a:pPr>
              <a:buFont typeface="Wingdings" pitchFamily="2" charset="2"/>
              <a:buChar char="ü"/>
            </a:pPr>
            <a:r>
              <a:rPr lang="ru-RU" sz="2600" dirty="0" smtClean="0">
                <a:latin typeface="Times New Roman" pitchFamily="18" charset="0"/>
                <a:cs typeface="Times New Roman" pitchFamily="18" charset="0"/>
              </a:rPr>
              <a:t>МВД</a:t>
            </a:r>
          </a:p>
          <a:p>
            <a:pPr>
              <a:buFont typeface="Wingdings" pitchFamily="2" charset="2"/>
              <a:buChar char="ü"/>
            </a:pPr>
            <a:r>
              <a:rPr lang="ru-RU" sz="2600" dirty="0" smtClean="0">
                <a:latin typeface="Times New Roman" pitchFamily="18" charset="0"/>
                <a:cs typeface="Times New Roman" pitchFamily="18" charset="0"/>
              </a:rPr>
              <a:t>Следственный комитет</a:t>
            </a:r>
          </a:p>
          <a:p>
            <a:pPr>
              <a:buFont typeface="Wingdings" pitchFamily="2" charset="2"/>
              <a:buChar char="ü"/>
            </a:pPr>
            <a:r>
              <a:rPr lang="ru-RU" sz="2600" dirty="0" smtClean="0">
                <a:latin typeface="Times New Roman" pitchFamily="18" charset="0"/>
                <a:cs typeface="Times New Roman" pitchFamily="18" charset="0"/>
              </a:rPr>
              <a:t>ФСБ</a:t>
            </a:r>
          </a:p>
          <a:p>
            <a:pPr>
              <a:buFont typeface="Wingdings" pitchFamily="2" charset="2"/>
              <a:buChar char="ü"/>
            </a:pPr>
            <a:r>
              <a:rPr lang="ru-RU" sz="2600" dirty="0" smtClean="0">
                <a:latin typeface="Times New Roman" pitchFamily="18" charset="0"/>
                <a:cs typeface="Times New Roman" pitchFamily="18" charset="0"/>
              </a:rPr>
              <a:t>Прокуратура</a:t>
            </a:r>
          </a:p>
          <a:p>
            <a:pPr>
              <a:buFont typeface="Wingdings" pitchFamily="2" charset="2"/>
              <a:buChar char="ü"/>
            </a:pPr>
            <a:r>
              <a:rPr lang="ru-RU" sz="2600" dirty="0" smtClean="0">
                <a:latin typeface="Times New Roman" pitchFamily="18" charset="0"/>
                <a:cs typeface="Times New Roman" pitchFamily="18" charset="0"/>
              </a:rPr>
              <a:t>Минюст</a:t>
            </a:r>
          </a:p>
          <a:p>
            <a:pPr>
              <a:buFont typeface="Wingdings" pitchFamily="2" charset="2"/>
              <a:buChar char="ü"/>
            </a:pPr>
            <a:r>
              <a:rPr lang="ru-RU" sz="2600" dirty="0" smtClean="0">
                <a:latin typeface="Times New Roman" pitchFamily="18" charset="0"/>
                <a:cs typeface="Times New Roman" pitchFamily="18" charset="0"/>
              </a:rPr>
              <a:t>ФСО, ФНС</a:t>
            </a:r>
          </a:p>
          <a:p>
            <a:pPr>
              <a:buFont typeface="Wingdings" pitchFamily="2" charset="2"/>
              <a:buChar char="ü"/>
            </a:pPr>
            <a:r>
              <a:rPr lang="ru-RU" sz="2600" dirty="0" smtClean="0">
                <a:latin typeface="Times New Roman" pitchFamily="18" charset="0"/>
                <a:cs typeface="Times New Roman" pitchFamily="18" charset="0"/>
              </a:rPr>
              <a:t>ФТС</a:t>
            </a:r>
          </a:p>
          <a:p>
            <a:pPr>
              <a:buFont typeface="Wingdings" pitchFamily="2" charset="2"/>
              <a:buChar char="ü"/>
            </a:pPr>
            <a:r>
              <a:rPr lang="ru-RU" sz="2600" dirty="0" smtClean="0">
                <a:latin typeface="Times New Roman" pitchFamily="18" charset="0"/>
                <a:cs typeface="Times New Roman" pitchFamily="18" charset="0"/>
              </a:rPr>
              <a:t>ГРУ,СВР</a:t>
            </a:r>
          </a:p>
          <a:p>
            <a:pPr>
              <a:buFont typeface="Wingdings" pitchFamily="2" charset="2"/>
              <a:buChar char="ü"/>
            </a:pPr>
            <a:r>
              <a:rPr lang="ru-RU" sz="2600" dirty="0" err="1" smtClean="0">
                <a:latin typeface="Times New Roman" pitchFamily="18" charset="0"/>
                <a:cs typeface="Times New Roman" pitchFamily="18" charset="0"/>
              </a:rPr>
              <a:t>Росгвардия</a:t>
            </a:r>
            <a:endParaRPr lang="ru-RU" sz="2600" dirty="0" smtClean="0">
              <a:latin typeface="Times New Roman" pitchFamily="18" charset="0"/>
              <a:cs typeface="Times New Roman" pitchFamily="18" charset="0"/>
            </a:endParaRPr>
          </a:p>
          <a:p>
            <a:pPr>
              <a:buFont typeface="Wingdings" pitchFamily="2" charset="2"/>
              <a:buChar char="ü"/>
            </a:pPr>
            <a:r>
              <a:rPr lang="ru-RU" sz="2600" dirty="0" smtClean="0">
                <a:latin typeface="Times New Roman" pitchFamily="18" charset="0"/>
                <a:cs typeface="Times New Roman" pitchFamily="18" charset="0"/>
              </a:rPr>
              <a:t>+ органы юридической помощи – адвокат, частный нотариат, охранные агентства</a:t>
            </a:r>
          </a:p>
          <a:p>
            <a:pPr>
              <a:buNone/>
            </a:pPr>
            <a:endParaRPr lang="ru-RU" dirty="0"/>
          </a:p>
        </p:txBody>
      </p:sp>
      <p:sp>
        <p:nvSpPr>
          <p:cNvPr id="4" name="Управляющая кнопка: далее 3">
            <a:hlinkClick r:id="rId2" action="ppaction://hlinksldjump" highlightClick="1"/>
          </p:cNvPr>
          <p:cNvSpPr/>
          <p:nvPr/>
        </p:nvSpPr>
        <p:spPr>
          <a:xfrm>
            <a:off x="7924800" y="6172200"/>
            <a:ext cx="762000" cy="457200"/>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Управляющая кнопка: возврат 4">
            <a:hlinkClick r:id="rId3" action="ppaction://hlinksldjump" highlightClick="1"/>
          </p:cNvPr>
          <p:cNvSpPr/>
          <p:nvPr/>
        </p:nvSpPr>
        <p:spPr>
          <a:xfrm>
            <a:off x="7848600" y="5334000"/>
            <a:ext cx="762000" cy="609600"/>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quarter" idx="1"/>
          </p:nvPr>
        </p:nvSpPr>
        <p:spPr>
          <a:xfrm>
            <a:off x="457200" y="381000"/>
            <a:ext cx="8305800" cy="6092952"/>
          </a:xfrm>
        </p:spPr>
        <p:txBody>
          <a:bodyPr>
            <a:normAutofit/>
          </a:bodyPr>
          <a:lstStyle/>
          <a:p>
            <a:pPr marL="0" indent="354013" algn="just">
              <a:buNone/>
            </a:pPr>
            <a:r>
              <a:rPr lang="ru-RU" dirty="0" smtClean="0"/>
              <a:t>	</a:t>
            </a:r>
          </a:p>
          <a:p>
            <a:pPr marL="0" indent="354013" algn="just">
              <a:buNone/>
            </a:pPr>
            <a:r>
              <a:rPr lang="ru-RU" b="1" i="1" dirty="0" smtClean="0"/>
              <a:t>Правоотношение </a:t>
            </a:r>
            <a:r>
              <a:rPr lang="ru-RU" dirty="0" smtClean="0"/>
              <a:t> - это социальное отношение, регулируемое нормами права, его участники имеют юридические права и обязанности, которые обеспечиваются силой государства. </a:t>
            </a:r>
          </a:p>
          <a:p>
            <a:pPr marL="0" indent="354013" algn="just">
              <a:buNone/>
            </a:pPr>
            <a:r>
              <a:rPr lang="ru-RU" dirty="0" smtClean="0"/>
              <a:t>	</a:t>
            </a:r>
          </a:p>
          <a:p>
            <a:pPr marL="0" indent="354013" algn="just">
              <a:buNone/>
            </a:pPr>
            <a:r>
              <a:rPr lang="ru-RU" b="1" dirty="0" smtClean="0"/>
              <a:t>Основанием</a:t>
            </a:r>
            <a:r>
              <a:rPr lang="ru-RU" dirty="0" smtClean="0"/>
              <a:t> возникновения правоотношений является любое жизненное обстоятельство (например: покупка машины, увольнение с работы, сгорел дом)</a:t>
            </a:r>
          </a:p>
          <a:p>
            <a:pPr marL="0" indent="354013" algn="just">
              <a:buNone/>
            </a:pPr>
            <a:r>
              <a:rPr lang="ru-RU" dirty="0" smtClean="0"/>
              <a:t>		</a:t>
            </a:r>
          </a:p>
          <a:p>
            <a:pPr>
              <a:buNone/>
            </a:pPr>
            <a:endParaRPr lang="ru-RU" b="1" i="1" dirty="0"/>
          </a:p>
        </p:txBody>
      </p:sp>
      <p:sp>
        <p:nvSpPr>
          <p:cNvPr id="4" name="Управляющая кнопка: возврат 3">
            <a:hlinkClick r:id="rId2" action="ppaction://hlinksldjump" highlightClick="1"/>
          </p:cNvPr>
          <p:cNvSpPr/>
          <p:nvPr/>
        </p:nvSpPr>
        <p:spPr>
          <a:xfrm>
            <a:off x="6858000" y="6019800"/>
            <a:ext cx="533400" cy="609600"/>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quarter" idx="1"/>
          </p:nvPr>
        </p:nvSpPr>
        <p:spPr>
          <a:xfrm>
            <a:off x="457200" y="457200"/>
            <a:ext cx="8382000" cy="6016752"/>
          </a:xfrm>
        </p:spPr>
        <p:txBody>
          <a:bodyPr>
            <a:normAutofit/>
          </a:bodyPr>
          <a:lstStyle/>
          <a:p>
            <a:pPr marL="0" indent="354013" algn="just">
              <a:buNone/>
            </a:pPr>
            <a:r>
              <a:rPr lang="ru-RU" sz="2800" dirty="0" smtClean="0"/>
              <a:t>Жизненные обстоятельства, которые приводят к возникновению, изменению или прекращению правоотношений называются </a:t>
            </a:r>
            <a:r>
              <a:rPr lang="ru-RU" sz="2800" b="1" i="1" dirty="0" smtClean="0"/>
              <a:t>юридическими фактами</a:t>
            </a:r>
            <a:endParaRPr lang="ru-RU" sz="2800" dirty="0" smtClean="0">
              <a:latin typeface="Times New Roman" pitchFamily="18" charset="0"/>
              <a:cs typeface="Times New Roman" pitchFamily="18" charset="0"/>
            </a:endParaRPr>
          </a:p>
          <a:p>
            <a:pPr marL="0" indent="354013" algn="just">
              <a:buNone/>
            </a:pPr>
            <a:r>
              <a:rPr lang="ru-RU" sz="2800" dirty="0" smtClean="0">
                <a:latin typeface="Times New Roman" pitchFamily="18" charset="0"/>
                <a:cs typeface="Times New Roman" pitchFamily="18" charset="0"/>
              </a:rPr>
              <a:t>Все юридические факты можно разделить на две большие группы: </a:t>
            </a:r>
          </a:p>
          <a:p>
            <a:pPr marL="0" indent="354013" algn="just">
              <a:buNone/>
            </a:pPr>
            <a:r>
              <a:rPr lang="ru-RU" sz="2800" b="1" i="1" dirty="0" smtClean="0">
                <a:latin typeface="Times New Roman" pitchFamily="18" charset="0"/>
                <a:cs typeface="Times New Roman" pitchFamily="18" charset="0"/>
              </a:rPr>
              <a:t>действия</a:t>
            </a:r>
            <a:r>
              <a:rPr lang="ru-RU" sz="2800" dirty="0" smtClean="0">
                <a:latin typeface="Times New Roman" pitchFamily="18" charset="0"/>
                <a:cs typeface="Times New Roman" pitchFamily="18" charset="0"/>
              </a:rPr>
              <a:t> – связанные с волей и сознанием людей (например: дарение, купля-продажа)</a:t>
            </a:r>
          </a:p>
          <a:p>
            <a:pPr marL="0" indent="354013" algn="just">
              <a:buNone/>
            </a:pPr>
            <a:r>
              <a:rPr lang="ru-RU" sz="2800" b="1" i="1" dirty="0" smtClean="0">
                <a:latin typeface="Times New Roman" pitchFamily="18" charset="0"/>
                <a:cs typeface="Times New Roman" pitchFamily="18" charset="0"/>
              </a:rPr>
              <a:t>события</a:t>
            </a:r>
            <a:r>
              <a:rPr lang="ru-RU" sz="2800" dirty="0" smtClean="0">
                <a:latin typeface="Times New Roman" pitchFamily="18" charset="0"/>
                <a:cs typeface="Times New Roman" pitchFamily="18" charset="0"/>
              </a:rPr>
              <a:t> – не связанные с волей человека и возникают в силу различных обстоятельств, порождая правовые последствия (например: смерть человека, стихийное бедствие)</a:t>
            </a:r>
          </a:p>
          <a:p>
            <a:endParaRPr lang="ru-RU" dirty="0"/>
          </a:p>
        </p:txBody>
      </p:sp>
      <p:sp>
        <p:nvSpPr>
          <p:cNvPr id="4" name="Управляющая кнопка: возврат 3">
            <a:hlinkClick r:id="rId2" action="ppaction://hlinksldjump" highlightClick="1"/>
          </p:cNvPr>
          <p:cNvSpPr/>
          <p:nvPr/>
        </p:nvSpPr>
        <p:spPr>
          <a:xfrm>
            <a:off x="7086600" y="5867400"/>
            <a:ext cx="838200" cy="685800"/>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quarter" idx="1"/>
          </p:nvPr>
        </p:nvSpPr>
        <p:spPr>
          <a:xfrm>
            <a:off x="457200" y="228600"/>
            <a:ext cx="8305800" cy="6245352"/>
          </a:xfrm>
        </p:spPr>
        <p:txBody>
          <a:bodyPr/>
          <a:lstStyle/>
          <a:p>
            <a:pPr lvl="0">
              <a:buNone/>
            </a:pPr>
            <a:endParaRPr lang="ru-RU" dirty="0" smtClean="0"/>
          </a:p>
          <a:p>
            <a:pPr>
              <a:buNone/>
            </a:pPr>
            <a:endParaRPr lang="ru-RU" dirty="0"/>
          </a:p>
        </p:txBody>
      </p:sp>
      <p:sp>
        <p:nvSpPr>
          <p:cNvPr id="20" name="Прямоугольник 19"/>
          <p:cNvSpPr/>
          <p:nvPr/>
        </p:nvSpPr>
        <p:spPr>
          <a:xfrm>
            <a:off x="228600" y="2895600"/>
            <a:ext cx="2209800" cy="6096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ru-RU" dirty="0" smtClean="0"/>
              <a:t>Действия </a:t>
            </a:r>
            <a:endParaRPr lang="ru-RU" dirty="0"/>
          </a:p>
        </p:txBody>
      </p:sp>
      <p:sp>
        <p:nvSpPr>
          <p:cNvPr id="21" name="Прямоугольник 20"/>
          <p:cNvSpPr/>
          <p:nvPr/>
        </p:nvSpPr>
        <p:spPr>
          <a:xfrm>
            <a:off x="6629400" y="2819400"/>
            <a:ext cx="2133600" cy="7620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ru-RU" dirty="0" smtClean="0"/>
              <a:t>События</a:t>
            </a:r>
          </a:p>
          <a:p>
            <a:pPr algn="ctr"/>
            <a:endParaRPr lang="ru-RU" dirty="0"/>
          </a:p>
        </p:txBody>
      </p:sp>
      <p:sp>
        <p:nvSpPr>
          <p:cNvPr id="22" name="Прямоугольник 21"/>
          <p:cNvSpPr/>
          <p:nvPr/>
        </p:nvSpPr>
        <p:spPr>
          <a:xfrm>
            <a:off x="2971800" y="1676400"/>
            <a:ext cx="2895600" cy="10668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ru-RU" dirty="0" smtClean="0"/>
              <a:t>Юридические факты</a:t>
            </a:r>
            <a:endParaRPr lang="ru-RU" dirty="0"/>
          </a:p>
        </p:txBody>
      </p:sp>
      <p:sp>
        <p:nvSpPr>
          <p:cNvPr id="23" name="Прямоугольник 22"/>
          <p:cNvSpPr/>
          <p:nvPr/>
        </p:nvSpPr>
        <p:spPr>
          <a:xfrm>
            <a:off x="533400" y="152400"/>
            <a:ext cx="2362200" cy="6858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ru-RU" dirty="0" smtClean="0"/>
              <a:t>Правообразующие </a:t>
            </a:r>
            <a:endParaRPr lang="ru-RU" dirty="0"/>
          </a:p>
        </p:txBody>
      </p:sp>
      <p:sp>
        <p:nvSpPr>
          <p:cNvPr id="24" name="Прямоугольник 23"/>
          <p:cNvSpPr/>
          <p:nvPr/>
        </p:nvSpPr>
        <p:spPr>
          <a:xfrm>
            <a:off x="3124200" y="152400"/>
            <a:ext cx="2590800" cy="6858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ru-RU" dirty="0" smtClean="0"/>
              <a:t>Правоизменяющие </a:t>
            </a:r>
            <a:endParaRPr lang="ru-RU" dirty="0"/>
          </a:p>
        </p:txBody>
      </p:sp>
      <p:sp>
        <p:nvSpPr>
          <p:cNvPr id="25" name="Прямоугольник 24"/>
          <p:cNvSpPr/>
          <p:nvPr/>
        </p:nvSpPr>
        <p:spPr>
          <a:xfrm rot="10800000" flipV="1">
            <a:off x="5996557" y="162627"/>
            <a:ext cx="2812829" cy="675573"/>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ru-RU" dirty="0" err="1" smtClean="0"/>
              <a:t>Правопрекращающие</a:t>
            </a:r>
            <a:r>
              <a:rPr lang="ru-RU" dirty="0" smtClean="0"/>
              <a:t> </a:t>
            </a:r>
            <a:endParaRPr lang="ru-RU" dirty="0"/>
          </a:p>
        </p:txBody>
      </p:sp>
      <p:cxnSp>
        <p:nvCxnSpPr>
          <p:cNvPr id="27" name="Прямая со стрелкой 26"/>
          <p:cNvCxnSpPr>
            <a:stCxn id="22" idx="3"/>
          </p:cNvCxnSpPr>
          <p:nvPr/>
        </p:nvCxnSpPr>
        <p:spPr>
          <a:xfrm>
            <a:off x="5867400" y="2209800"/>
            <a:ext cx="1066800" cy="6096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9" name="Прямая со стрелкой 28"/>
          <p:cNvCxnSpPr/>
          <p:nvPr/>
        </p:nvCxnSpPr>
        <p:spPr>
          <a:xfrm rot="5400000" flipH="1" flipV="1">
            <a:off x="4153694" y="1257300"/>
            <a:ext cx="685006"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2" name="Прямая со стрелкой 31"/>
          <p:cNvCxnSpPr/>
          <p:nvPr/>
        </p:nvCxnSpPr>
        <p:spPr>
          <a:xfrm flipV="1">
            <a:off x="5562600" y="838200"/>
            <a:ext cx="1066800" cy="7620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5" name="Прямая со стрелкой 34"/>
          <p:cNvCxnSpPr/>
          <p:nvPr/>
        </p:nvCxnSpPr>
        <p:spPr>
          <a:xfrm rot="16200000" flipV="1">
            <a:off x="2095500" y="800100"/>
            <a:ext cx="838200" cy="914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9" name="Прямая со стрелкой 38"/>
          <p:cNvCxnSpPr>
            <a:stCxn id="22" idx="1"/>
          </p:cNvCxnSpPr>
          <p:nvPr/>
        </p:nvCxnSpPr>
        <p:spPr>
          <a:xfrm rot="10800000" flipV="1">
            <a:off x="2057400" y="2209800"/>
            <a:ext cx="914400" cy="6096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8" name="Прямая со стрелкой 47"/>
          <p:cNvCxnSpPr>
            <a:stCxn id="20" idx="3"/>
          </p:cNvCxnSpPr>
          <p:nvPr/>
        </p:nvCxnSpPr>
        <p:spPr>
          <a:xfrm>
            <a:off x="2438400" y="3200400"/>
            <a:ext cx="1600200" cy="533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0" name="Прямая со стрелкой 49"/>
          <p:cNvCxnSpPr/>
          <p:nvPr/>
        </p:nvCxnSpPr>
        <p:spPr>
          <a:xfrm rot="5400000">
            <a:off x="1333500" y="3619500"/>
            <a:ext cx="3810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6" name="Прямоугольник 55"/>
          <p:cNvSpPr/>
          <p:nvPr/>
        </p:nvSpPr>
        <p:spPr>
          <a:xfrm>
            <a:off x="228600" y="3810000"/>
            <a:ext cx="2286000" cy="9144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ru-RU" dirty="0" smtClean="0"/>
              <a:t>Правомерные </a:t>
            </a:r>
            <a:endParaRPr lang="ru-RU" dirty="0"/>
          </a:p>
        </p:txBody>
      </p:sp>
      <p:sp>
        <p:nvSpPr>
          <p:cNvPr id="57" name="Прямоугольник 56"/>
          <p:cNvSpPr/>
          <p:nvPr/>
        </p:nvSpPr>
        <p:spPr>
          <a:xfrm>
            <a:off x="2971800" y="3733800"/>
            <a:ext cx="2743200" cy="9144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ru-RU" dirty="0" smtClean="0"/>
              <a:t>Неправомерные </a:t>
            </a:r>
            <a:endParaRPr lang="ru-RU" dirty="0"/>
          </a:p>
        </p:txBody>
      </p:sp>
      <p:sp>
        <p:nvSpPr>
          <p:cNvPr id="58" name="Прямоугольник 57"/>
          <p:cNvSpPr/>
          <p:nvPr/>
        </p:nvSpPr>
        <p:spPr>
          <a:xfrm>
            <a:off x="228600" y="5105400"/>
            <a:ext cx="1447800" cy="9144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ru-RU" dirty="0" smtClean="0"/>
              <a:t>Юридические акты</a:t>
            </a:r>
            <a:endParaRPr lang="ru-RU" dirty="0"/>
          </a:p>
        </p:txBody>
      </p:sp>
      <p:sp>
        <p:nvSpPr>
          <p:cNvPr id="59" name="Прямоугольник 58"/>
          <p:cNvSpPr/>
          <p:nvPr/>
        </p:nvSpPr>
        <p:spPr>
          <a:xfrm>
            <a:off x="1981200" y="5105400"/>
            <a:ext cx="1371600" cy="9144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ru-RU" dirty="0" smtClean="0"/>
              <a:t>Юридические поступки</a:t>
            </a:r>
            <a:endParaRPr lang="ru-RU" dirty="0"/>
          </a:p>
        </p:txBody>
      </p:sp>
      <p:sp>
        <p:nvSpPr>
          <p:cNvPr id="60" name="Прямоугольник 59"/>
          <p:cNvSpPr/>
          <p:nvPr/>
        </p:nvSpPr>
        <p:spPr>
          <a:xfrm>
            <a:off x="3657600" y="5105400"/>
            <a:ext cx="1371600" cy="9144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ru-RU" dirty="0" smtClean="0"/>
              <a:t>Преступление </a:t>
            </a:r>
            <a:endParaRPr lang="ru-RU" dirty="0"/>
          </a:p>
        </p:txBody>
      </p:sp>
      <p:sp>
        <p:nvSpPr>
          <p:cNvPr id="61" name="Прямоугольник 60"/>
          <p:cNvSpPr/>
          <p:nvPr/>
        </p:nvSpPr>
        <p:spPr>
          <a:xfrm>
            <a:off x="5257800" y="5105400"/>
            <a:ext cx="1447800" cy="9144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ru-RU" dirty="0" smtClean="0"/>
              <a:t>Правонарушение </a:t>
            </a:r>
            <a:endParaRPr lang="ru-RU" dirty="0"/>
          </a:p>
        </p:txBody>
      </p:sp>
      <p:sp>
        <p:nvSpPr>
          <p:cNvPr id="66" name="Скругленный прямоугольник 65"/>
          <p:cNvSpPr/>
          <p:nvPr/>
        </p:nvSpPr>
        <p:spPr>
          <a:xfrm>
            <a:off x="6858000" y="3810000"/>
            <a:ext cx="1981200" cy="9144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ru-RU" dirty="0" smtClean="0"/>
              <a:t>Абсолютные </a:t>
            </a:r>
            <a:endParaRPr lang="ru-RU" dirty="0"/>
          </a:p>
        </p:txBody>
      </p:sp>
      <p:sp>
        <p:nvSpPr>
          <p:cNvPr id="67" name="Скругленный прямоугольник 66"/>
          <p:cNvSpPr/>
          <p:nvPr/>
        </p:nvSpPr>
        <p:spPr>
          <a:xfrm>
            <a:off x="6934200" y="5105400"/>
            <a:ext cx="1828800" cy="9144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ru-RU" dirty="0" smtClean="0"/>
              <a:t>Относительные </a:t>
            </a:r>
            <a:endParaRPr lang="ru-RU" dirty="0"/>
          </a:p>
        </p:txBody>
      </p:sp>
      <p:cxnSp>
        <p:nvCxnSpPr>
          <p:cNvPr id="69" name="Прямая со стрелкой 68"/>
          <p:cNvCxnSpPr>
            <a:endCxn id="58" idx="0"/>
          </p:cNvCxnSpPr>
          <p:nvPr/>
        </p:nvCxnSpPr>
        <p:spPr>
          <a:xfrm rot="16200000" flipH="1">
            <a:off x="666750" y="4819650"/>
            <a:ext cx="457200" cy="1143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1" name="Прямая со стрелкой 80"/>
          <p:cNvCxnSpPr/>
          <p:nvPr/>
        </p:nvCxnSpPr>
        <p:spPr>
          <a:xfrm>
            <a:off x="838200" y="4648200"/>
            <a:ext cx="1447800" cy="457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4" name="Прямая со стрелкой 83"/>
          <p:cNvCxnSpPr>
            <a:stCxn id="57" idx="2"/>
            <a:endCxn id="60" idx="0"/>
          </p:cNvCxnSpPr>
          <p:nvPr/>
        </p:nvCxnSpPr>
        <p:spPr>
          <a:xfrm rot="5400000">
            <a:off x="4114800" y="4876800"/>
            <a:ext cx="4572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7" name="Прямая со стрелкой 86"/>
          <p:cNvCxnSpPr>
            <a:stCxn id="57" idx="2"/>
          </p:cNvCxnSpPr>
          <p:nvPr/>
        </p:nvCxnSpPr>
        <p:spPr>
          <a:xfrm rot="16200000" flipH="1">
            <a:off x="4724400" y="4267200"/>
            <a:ext cx="457200" cy="1219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5" name="Прямая со стрелкой 94"/>
          <p:cNvCxnSpPr>
            <a:endCxn id="66" idx="0"/>
          </p:cNvCxnSpPr>
          <p:nvPr/>
        </p:nvCxnSpPr>
        <p:spPr>
          <a:xfrm rot="5400000">
            <a:off x="7734300" y="3695700"/>
            <a:ext cx="2286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9" name="Прямая со стрелкой 98"/>
          <p:cNvCxnSpPr>
            <a:stCxn id="66" idx="2"/>
            <a:endCxn id="67" idx="0"/>
          </p:cNvCxnSpPr>
          <p:nvPr/>
        </p:nvCxnSpPr>
        <p:spPr>
          <a:xfrm rot="5400000">
            <a:off x="7658100" y="4914900"/>
            <a:ext cx="3810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0" name="Управляющая кнопка: возврат 29">
            <a:hlinkClick r:id="rId2" action="ppaction://hlinksldjump" highlightClick="1"/>
          </p:cNvPr>
          <p:cNvSpPr/>
          <p:nvPr/>
        </p:nvSpPr>
        <p:spPr>
          <a:xfrm>
            <a:off x="6858000" y="6096000"/>
            <a:ext cx="609600" cy="533400"/>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7467600" cy="639762"/>
          </a:xfrm>
        </p:spPr>
        <p:txBody>
          <a:bodyPr/>
          <a:lstStyle/>
          <a:p>
            <a:pPr algn="ctr"/>
            <a:r>
              <a:rPr lang="ru-RU" b="1" dirty="0" smtClean="0">
                <a:latin typeface="Times New Roman" pitchFamily="18" charset="0"/>
                <a:cs typeface="Times New Roman" pitchFamily="18" charset="0"/>
              </a:rPr>
              <a:t>Субъекты правоотношений</a:t>
            </a:r>
            <a:endParaRPr lang="ru-RU" b="1" dirty="0">
              <a:latin typeface="Times New Roman" pitchFamily="18" charset="0"/>
              <a:cs typeface="Times New Roman" pitchFamily="18" charset="0"/>
            </a:endParaRPr>
          </a:p>
        </p:txBody>
      </p:sp>
      <p:graphicFrame>
        <p:nvGraphicFramePr>
          <p:cNvPr id="4" name="Содержимое 3"/>
          <p:cNvGraphicFramePr>
            <a:graphicFrameLocks noGrp="1"/>
          </p:cNvGraphicFramePr>
          <p:nvPr>
            <p:ph sz="quarter" idx="1"/>
          </p:nvPr>
        </p:nvGraphicFramePr>
        <p:xfrm>
          <a:off x="228600" y="914400"/>
          <a:ext cx="8458200" cy="4876800"/>
        </p:xfrm>
        <a:graphic>
          <a:graphicData uri="http://schemas.openxmlformats.org/drawingml/2006/table">
            <a:tbl>
              <a:tblPr firstRow="1" bandRow="1">
                <a:tableStyleId>{5C22544A-7EE6-4342-B048-85BDC9FD1C3A}</a:tableStyleId>
              </a:tblPr>
              <a:tblGrid>
                <a:gridCol w="2819400"/>
                <a:gridCol w="2819400"/>
                <a:gridCol w="2819400"/>
              </a:tblGrid>
              <a:tr h="762000">
                <a:tc gridSpan="3">
                  <a:txBody>
                    <a:bodyPr/>
                    <a:lstStyle/>
                    <a:p>
                      <a:pPr algn="ctr"/>
                      <a:r>
                        <a:rPr lang="ru-RU" sz="2400" dirty="0" smtClean="0">
                          <a:solidFill>
                            <a:schemeClr val="tx1"/>
                          </a:solidFill>
                        </a:rPr>
                        <a:t>Структура</a:t>
                      </a:r>
                      <a:r>
                        <a:rPr lang="ru-RU" sz="2400" baseline="0" dirty="0" smtClean="0">
                          <a:solidFill>
                            <a:schemeClr val="tx1"/>
                          </a:solidFill>
                        </a:rPr>
                        <a:t> правоотношений</a:t>
                      </a:r>
                      <a:endParaRPr lang="ru-RU" sz="2400" dirty="0">
                        <a:solidFill>
                          <a:schemeClr val="tx1"/>
                        </a:solidFill>
                      </a:endParaRPr>
                    </a:p>
                  </a:txBody>
                  <a:tcPr/>
                </a:tc>
                <a:tc hMerge="1">
                  <a:txBody>
                    <a:bodyPr/>
                    <a:lstStyle/>
                    <a:p>
                      <a:endParaRPr lang="ru-RU" dirty="0"/>
                    </a:p>
                  </a:txBody>
                  <a:tcPr/>
                </a:tc>
                <a:tc hMerge="1">
                  <a:txBody>
                    <a:bodyPr/>
                    <a:lstStyle/>
                    <a:p>
                      <a:endParaRPr lang="ru-RU" dirty="0"/>
                    </a:p>
                  </a:txBody>
                  <a:tcPr/>
                </a:tc>
              </a:tr>
              <a:tr h="1524000">
                <a:tc>
                  <a:txBody>
                    <a:bodyPr/>
                    <a:lstStyle/>
                    <a:p>
                      <a:endParaRPr lang="ru-RU" sz="2000" dirty="0" smtClean="0"/>
                    </a:p>
                    <a:p>
                      <a:r>
                        <a:rPr lang="ru-RU" sz="2000" dirty="0" smtClean="0"/>
                        <a:t>Субъекты </a:t>
                      </a:r>
                      <a:endParaRPr lang="ru-RU" sz="2000" dirty="0"/>
                    </a:p>
                  </a:txBody>
                  <a:tcPr/>
                </a:tc>
                <a:tc>
                  <a:txBody>
                    <a:bodyPr/>
                    <a:lstStyle/>
                    <a:p>
                      <a:endParaRPr lang="ru-RU" sz="2000" dirty="0" smtClean="0"/>
                    </a:p>
                    <a:p>
                      <a:r>
                        <a:rPr lang="ru-RU" sz="2000" dirty="0" smtClean="0"/>
                        <a:t>Содержание </a:t>
                      </a:r>
                      <a:endParaRPr lang="ru-RU" sz="2000" dirty="0"/>
                    </a:p>
                  </a:txBody>
                  <a:tcPr/>
                </a:tc>
                <a:tc>
                  <a:txBody>
                    <a:bodyPr/>
                    <a:lstStyle/>
                    <a:p>
                      <a:endParaRPr lang="ru-RU" sz="2000" dirty="0" smtClean="0"/>
                    </a:p>
                    <a:p>
                      <a:r>
                        <a:rPr lang="ru-RU" sz="2000" dirty="0" smtClean="0"/>
                        <a:t>Объекты </a:t>
                      </a:r>
                      <a:endParaRPr lang="ru-RU" sz="2000" dirty="0"/>
                    </a:p>
                  </a:txBody>
                  <a:tcPr/>
                </a:tc>
              </a:tr>
              <a:tr h="2590800">
                <a:tc>
                  <a:txBody>
                    <a:bodyPr/>
                    <a:lstStyle/>
                    <a:p>
                      <a:r>
                        <a:rPr lang="ru-RU" dirty="0" smtClean="0"/>
                        <a:t>Физические лица</a:t>
                      </a:r>
                    </a:p>
                    <a:p>
                      <a:r>
                        <a:rPr lang="ru-RU" dirty="0" smtClean="0"/>
                        <a:t>Организации </a:t>
                      </a:r>
                    </a:p>
                    <a:p>
                      <a:r>
                        <a:rPr lang="ru-RU" dirty="0" smtClean="0"/>
                        <a:t>Социальные общности</a:t>
                      </a:r>
                    </a:p>
                    <a:p>
                      <a:r>
                        <a:rPr lang="ru-RU" dirty="0" smtClean="0"/>
                        <a:t>Государство</a:t>
                      </a:r>
                      <a:r>
                        <a:rPr lang="ru-RU" baseline="0" dirty="0" smtClean="0"/>
                        <a:t> </a:t>
                      </a:r>
                      <a:endParaRPr lang="ru-RU" dirty="0"/>
                    </a:p>
                  </a:txBody>
                  <a:tcPr/>
                </a:tc>
                <a:tc>
                  <a:txBody>
                    <a:bodyPr/>
                    <a:lstStyle/>
                    <a:p>
                      <a:r>
                        <a:rPr lang="ru-RU" dirty="0" smtClean="0"/>
                        <a:t>Совокупность прав и обязанностей участников</a:t>
                      </a:r>
                      <a:r>
                        <a:rPr lang="ru-RU" baseline="0" dirty="0" smtClean="0"/>
                        <a:t> правовой ситуации </a:t>
                      </a:r>
                      <a:endParaRPr lang="ru-RU" dirty="0"/>
                    </a:p>
                  </a:txBody>
                  <a:tcPr/>
                </a:tc>
                <a:tc>
                  <a:txBody>
                    <a:bodyPr/>
                    <a:lstStyle/>
                    <a:p>
                      <a:r>
                        <a:rPr lang="ru-RU" dirty="0" smtClean="0"/>
                        <a:t>Материальные блага</a:t>
                      </a:r>
                    </a:p>
                    <a:p>
                      <a:r>
                        <a:rPr lang="ru-RU" dirty="0" smtClean="0"/>
                        <a:t>Нематериальные блага</a:t>
                      </a:r>
                    </a:p>
                    <a:p>
                      <a:r>
                        <a:rPr lang="ru-RU" dirty="0" smtClean="0"/>
                        <a:t>Продукты духовного творчества</a:t>
                      </a:r>
                    </a:p>
                    <a:p>
                      <a:r>
                        <a:rPr lang="ru-RU" dirty="0" smtClean="0"/>
                        <a:t>Ценные</a:t>
                      </a:r>
                      <a:r>
                        <a:rPr lang="ru-RU" baseline="0" dirty="0" smtClean="0"/>
                        <a:t> бумаги</a:t>
                      </a:r>
                    </a:p>
                    <a:p>
                      <a:r>
                        <a:rPr lang="ru-RU" baseline="0" dirty="0" smtClean="0"/>
                        <a:t>Документы</a:t>
                      </a:r>
                    </a:p>
                    <a:p>
                      <a:endParaRPr lang="ru-RU" dirty="0"/>
                    </a:p>
                  </a:txBody>
                  <a:tcPr/>
                </a:tc>
              </a:tr>
            </a:tbl>
          </a:graphicData>
        </a:graphic>
      </p:graphicFrame>
      <p:sp>
        <p:nvSpPr>
          <p:cNvPr id="5" name="Управляющая кнопка: возврат 4">
            <a:hlinkClick r:id="rId2" action="ppaction://hlinksldjump" highlightClick="1"/>
          </p:cNvPr>
          <p:cNvSpPr/>
          <p:nvPr/>
        </p:nvSpPr>
        <p:spPr>
          <a:xfrm>
            <a:off x="7162800" y="6019800"/>
            <a:ext cx="609600" cy="685800"/>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quarter" idx="1"/>
          </p:nvPr>
        </p:nvSpPr>
        <p:spPr>
          <a:xfrm>
            <a:off x="457200" y="228600"/>
            <a:ext cx="8229600" cy="6324600"/>
          </a:xfrm>
        </p:spPr>
        <p:txBody>
          <a:bodyPr/>
          <a:lstStyle/>
          <a:p>
            <a:pPr marL="0" indent="530225" algn="just">
              <a:buNone/>
            </a:pPr>
            <a:r>
              <a:rPr lang="ru-RU" dirty="0" smtClean="0"/>
              <a:t>Сторонами правоотношений могут </a:t>
            </a:r>
            <a:r>
              <a:rPr lang="ru-RU" dirty="0" err="1" smtClean="0"/>
              <a:t>быь</a:t>
            </a:r>
            <a:r>
              <a:rPr lang="ru-RU" dirty="0" smtClean="0"/>
              <a:t> только лица, обладающие </a:t>
            </a:r>
            <a:r>
              <a:rPr lang="ru-RU" dirty="0" err="1" smtClean="0"/>
              <a:t>правосубъектностью</a:t>
            </a:r>
            <a:r>
              <a:rPr lang="ru-RU" dirty="0" smtClean="0"/>
              <a:t>.</a:t>
            </a:r>
          </a:p>
          <a:p>
            <a:pPr marL="0" indent="530225" algn="just">
              <a:buNone/>
            </a:pPr>
            <a:r>
              <a:rPr lang="ru-RU" b="1" i="1" dirty="0" err="1" smtClean="0"/>
              <a:t>Правосубъектность</a:t>
            </a:r>
            <a:r>
              <a:rPr lang="ru-RU" dirty="0" smtClean="0"/>
              <a:t> – способность выступать участником правоотношений.</a:t>
            </a:r>
          </a:p>
          <a:p>
            <a:pPr marL="0" indent="530225" algn="just">
              <a:buNone/>
            </a:pPr>
            <a:r>
              <a:rPr lang="ru-RU" dirty="0" err="1" smtClean="0"/>
              <a:t>Правосубъектность</a:t>
            </a:r>
            <a:r>
              <a:rPr lang="ru-RU" dirty="0" smtClean="0"/>
              <a:t> состоит из правоспособности и дееспособности.</a:t>
            </a:r>
          </a:p>
          <a:p>
            <a:pPr marL="0" indent="530225" algn="just">
              <a:buNone/>
            </a:pPr>
            <a:r>
              <a:rPr lang="ru-RU" b="1" i="1" dirty="0" smtClean="0"/>
              <a:t>Правоспособность</a:t>
            </a:r>
            <a:r>
              <a:rPr lang="ru-RU" dirty="0" smtClean="0"/>
              <a:t> – это способность иметь гражданские права и нести гражданские обязанности (возникает в полном объеме в момент рождения человека, а прекращается с его смертью)</a:t>
            </a:r>
          </a:p>
          <a:p>
            <a:pPr marL="0" indent="530225" algn="just">
              <a:buNone/>
            </a:pPr>
            <a:r>
              <a:rPr lang="ru-RU" b="1" i="1" dirty="0" smtClean="0"/>
              <a:t>Дееспособность</a:t>
            </a:r>
            <a:r>
              <a:rPr lang="ru-RU" dirty="0" smtClean="0"/>
              <a:t> – это способность распоряжаться правами и нести обязанности (полная с 18 лет)</a:t>
            </a:r>
          </a:p>
          <a:p>
            <a:pPr marL="0" indent="530225" algn="just">
              <a:buNone/>
            </a:pPr>
            <a:r>
              <a:rPr lang="ru-RU" b="1" i="1" dirty="0" err="1" smtClean="0"/>
              <a:t>Деликтоспособность</a:t>
            </a:r>
            <a:r>
              <a:rPr lang="ru-RU" dirty="0" smtClean="0"/>
              <a:t> – это способность нести юридическую ответственность за совершение правонарушения</a:t>
            </a:r>
            <a:endParaRPr lang="ru-RU" dirty="0"/>
          </a:p>
        </p:txBody>
      </p:sp>
      <p:sp>
        <p:nvSpPr>
          <p:cNvPr id="4" name="Управляющая кнопка: возврат 3">
            <a:hlinkClick r:id="rId2" action="ppaction://hlinksldjump" highlightClick="1"/>
          </p:cNvPr>
          <p:cNvSpPr/>
          <p:nvPr/>
        </p:nvSpPr>
        <p:spPr>
          <a:xfrm>
            <a:off x="6629400" y="6019800"/>
            <a:ext cx="838200" cy="609600"/>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7467600" cy="715962"/>
          </a:xfrm>
        </p:spPr>
        <p:txBody>
          <a:bodyPr>
            <a:normAutofit/>
          </a:bodyPr>
          <a:lstStyle/>
          <a:p>
            <a:pPr algn="ctr"/>
            <a:r>
              <a:rPr lang="ru-RU" sz="2800" b="1" dirty="0" smtClean="0">
                <a:latin typeface="Times New Roman" pitchFamily="18" charset="0"/>
                <a:cs typeface="Times New Roman" pitchFamily="18" charset="0"/>
              </a:rPr>
              <a:t> </a:t>
            </a:r>
            <a:r>
              <a:rPr lang="ru-RU" b="1" dirty="0" smtClean="0">
                <a:latin typeface="Times New Roman" pitchFamily="18" charset="0"/>
                <a:cs typeface="Times New Roman" pitchFamily="18" charset="0"/>
              </a:rPr>
              <a:t>2 группа: (42-60 </a:t>
            </a:r>
            <a:r>
              <a:rPr lang="ru-RU" b="1" dirty="0" err="1" smtClean="0">
                <a:latin typeface="Times New Roman" pitchFamily="18" charset="0"/>
                <a:cs typeface="Times New Roman" pitchFamily="18" charset="0"/>
              </a:rPr>
              <a:t>тб</a:t>
            </a:r>
            <a:r>
              <a:rPr lang="ru-RU" b="1" dirty="0" smtClean="0">
                <a:latin typeface="Times New Roman" pitchFamily="18" charset="0"/>
                <a:cs typeface="Times New Roman" pitchFamily="18" charset="0"/>
              </a:rPr>
              <a:t>)</a:t>
            </a:r>
            <a:endParaRPr lang="ru-RU" b="1" dirty="0">
              <a:latin typeface="Times New Roman" pitchFamily="18" charset="0"/>
              <a:cs typeface="Times New Roman" pitchFamily="18" charset="0"/>
            </a:endParaRPr>
          </a:p>
        </p:txBody>
      </p:sp>
      <p:sp>
        <p:nvSpPr>
          <p:cNvPr id="3" name="Содержимое 2"/>
          <p:cNvSpPr>
            <a:spLocks noGrp="1"/>
          </p:cNvSpPr>
          <p:nvPr>
            <p:ph sz="quarter" idx="1"/>
          </p:nvPr>
        </p:nvSpPr>
        <p:spPr>
          <a:xfrm>
            <a:off x="228600" y="1066800"/>
            <a:ext cx="8534400" cy="5407152"/>
          </a:xfrm>
        </p:spPr>
        <p:txBody>
          <a:bodyPr>
            <a:normAutofit fontScale="77500" lnSpcReduction="20000"/>
          </a:bodyPr>
          <a:lstStyle/>
          <a:p>
            <a:pPr marL="0" indent="354013">
              <a:buFont typeface="Wingdings" pitchFamily="2" charset="2"/>
              <a:buChar char="ü"/>
            </a:pPr>
            <a:r>
              <a:rPr lang="ru-RU" dirty="0" smtClean="0"/>
              <a:t>Основные понятия гражданского, трудового, семейного, административного, уголовного, гражданского процессуального, уголовно-процессуального права; </a:t>
            </a:r>
          </a:p>
          <a:p>
            <a:pPr marL="0" indent="354013">
              <a:buFont typeface="Wingdings" pitchFamily="2" charset="2"/>
              <a:buChar char="ü"/>
            </a:pPr>
            <a:r>
              <a:rPr lang="ru-RU" dirty="0" smtClean="0"/>
              <a:t> Гражданско-правовая, уголовная, административная, дисциплинарная ответственность;  </a:t>
            </a:r>
          </a:p>
          <a:p>
            <a:pPr marL="0" indent="354013">
              <a:buFont typeface="Wingdings" pitchFamily="2" charset="2"/>
              <a:buChar char="ü"/>
            </a:pPr>
            <a:r>
              <a:rPr lang="ru-RU" dirty="0" smtClean="0"/>
              <a:t>Правоспособность и дееспособность как характеристики субъекта правоотношения, физические лица, юридические лица, публично-правовые образования; </a:t>
            </a:r>
          </a:p>
          <a:p>
            <a:pPr marL="0" indent="354013">
              <a:buFont typeface="Wingdings" pitchFamily="2" charset="2"/>
              <a:buChar char="ü"/>
            </a:pPr>
            <a:r>
              <a:rPr lang="ru-RU" dirty="0" smtClean="0"/>
              <a:t> Организационно-правовые формы и правовой режим предпринимательской деятельности;  </a:t>
            </a:r>
          </a:p>
          <a:p>
            <a:pPr marL="0" indent="354013">
              <a:buFont typeface="Wingdings" pitchFamily="2" charset="2"/>
              <a:buChar char="ü"/>
            </a:pPr>
            <a:r>
              <a:rPr lang="ru-RU" dirty="0" smtClean="0"/>
              <a:t>Экономические споры, понятие и виды гражданско-правовых споров, досудебный и судебный порядок рассмотрения споров; </a:t>
            </a:r>
          </a:p>
          <a:p>
            <a:pPr marL="0" indent="354013">
              <a:buFont typeface="Wingdings" pitchFamily="2" charset="2"/>
              <a:buChar char="ü"/>
            </a:pPr>
            <a:r>
              <a:rPr lang="ru-RU" dirty="0" smtClean="0"/>
              <a:t> Стороны гражданского судопроизводства, обязанности сторон, судебные доказательства;</a:t>
            </a:r>
          </a:p>
          <a:p>
            <a:pPr marL="0" indent="354013">
              <a:buFont typeface="Wingdings" pitchFamily="2" charset="2"/>
              <a:buChar char="ü"/>
            </a:pPr>
            <a:r>
              <a:rPr lang="ru-RU" dirty="0" smtClean="0"/>
              <a:t>  Понятие, основные принципы, участники и стадии уголовного процесса, меры процессуального воздействия;  </a:t>
            </a:r>
          </a:p>
          <a:p>
            <a:pPr marL="0" indent="354013">
              <a:buFont typeface="Wingdings" pitchFamily="2" charset="2"/>
              <a:buChar char="ü"/>
            </a:pPr>
            <a:r>
              <a:rPr lang="ru-RU" dirty="0" smtClean="0"/>
              <a:t>Понятие воинской обязанности, обязанности призывника, понятие альтернативной гражданской службы (далее–АГС);</a:t>
            </a:r>
          </a:p>
          <a:p>
            <a:pPr marL="0" indent="354013">
              <a:buFont typeface="Wingdings" pitchFamily="2" charset="2"/>
              <a:buChar char="ü"/>
            </a:pPr>
            <a:r>
              <a:rPr lang="ru-RU" dirty="0" smtClean="0"/>
              <a:t> Понятие гражданства, принципы гражданства РФ, приобретение гражданства РФ в общем порядке, прекращение гражданства РФ.  </a:t>
            </a:r>
            <a:endParaRPr lang="ru-RU"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quarter" idx="1"/>
          </p:nvPr>
        </p:nvSpPr>
        <p:spPr>
          <a:xfrm>
            <a:off x="457200" y="228600"/>
            <a:ext cx="8305800" cy="6245352"/>
          </a:xfrm>
        </p:spPr>
        <p:txBody>
          <a:bodyPr/>
          <a:lstStyle/>
          <a:p>
            <a:pPr marL="0" indent="354013" algn="just">
              <a:buNone/>
            </a:pPr>
            <a:r>
              <a:rPr lang="ru-RU" b="1" i="1" dirty="0" smtClean="0"/>
              <a:t>Правонарушение </a:t>
            </a:r>
            <a:r>
              <a:rPr lang="ru-RU" dirty="0" smtClean="0"/>
              <a:t>– это виновное, противоправное деяние, совершенное дееспособным лицом.</a:t>
            </a:r>
          </a:p>
          <a:p>
            <a:pPr marL="0" indent="354013" algn="just">
              <a:buNone/>
            </a:pPr>
            <a:r>
              <a:rPr lang="ru-RU" b="1" dirty="0" smtClean="0"/>
              <a:t>Признаки правонарушения:</a:t>
            </a:r>
          </a:p>
          <a:p>
            <a:pPr marL="0" indent="354013" algn="just">
              <a:buNone/>
            </a:pPr>
            <a:r>
              <a:rPr lang="ru-RU" dirty="0" smtClean="0"/>
              <a:t>1.   Связано с волей и сознанием людей (привести пример);</a:t>
            </a:r>
          </a:p>
          <a:p>
            <a:pPr marL="0" indent="354013" algn="just">
              <a:buNone/>
            </a:pPr>
            <a:r>
              <a:rPr lang="ru-RU" dirty="0" smtClean="0"/>
              <a:t>2.   Это вид виновное деяния, которое может быть как выражено в форме действия, так и в форме бездействия (привести пример);</a:t>
            </a:r>
          </a:p>
          <a:p>
            <a:pPr marL="0" indent="354013" algn="just">
              <a:buNone/>
            </a:pPr>
            <a:r>
              <a:rPr lang="ru-RU" dirty="0" smtClean="0"/>
              <a:t>3.  Всегда связаны с нарушением нормы права, которая закреплена в каком-либо источнике (противоправное) ;(привести пример)</a:t>
            </a:r>
          </a:p>
          <a:p>
            <a:pPr marL="0" indent="354013" algn="just">
              <a:buNone/>
            </a:pPr>
            <a:r>
              <a:rPr lang="ru-RU" dirty="0" smtClean="0"/>
              <a:t>4.   Правонарушение имеет вредные последствия (привести пример).</a:t>
            </a:r>
          </a:p>
          <a:p>
            <a:pPr marL="457200" indent="-457200">
              <a:buAutoNum type="arabicPeriod"/>
            </a:pPr>
            <a:endParaRPr lang="ru-RU" dirty="0"/>
          </a:p>
        </p:txBody>
      </p:sp>
      <p:sp>
        <p:nvSpPr>
          <p:cNvPr id="4" name="Управляющая кнопка: возврат 3">
            <a:hlinkClick r:id="rId2" action="ppaction://hlinksldjump" highlightClick="1"/>
          </p:cNvPr>
          <p:cNvSpPr/>
          <p:nvPr/>
        </p:nvSpPr>
        <p:spPr>
          <a:xfrm>
            <a:off x="6629400" y="5638800"/>
            <a:ext cx="838200" cy="838200"/>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ЕЛЕНА\Desktop\sostav_pravonarushenij.gif"/>
          <p:cNvPicPr>
            <a:picLocks noGrp="1" noChangeAspect="1" noChangeArrowheads="1"/>
          </p:cNvPicPr>
          <p:nvPr>
            <p:ph sz="quarter" idx="1"/>
          </p:nvPr>
        </p:nvPicPr>
        <p:blipFill>
          <a:blip r:embed="rId2" cstate="print"/>
          <a:srcRect/>
          <a:stretch>
            <a:fillRect/>
          </a:stretch>
        </p:blipFill>
        <p:spPr bwMode="auto">
          <a:xfrm>
            <a:off x="381001" y="0"/>
            <a:ext cx="8382000" cy="6629400"/>
          </a:xfrm>
          <a:prstGeom prst="rect">
            <a:avLst/>
          </a:prstGeom>
          <a:noFill/>
        </p:spPr>
      </p:pic>
      <p:sp>
        <p:nvSpPr>
          <p:cNvPr id="3" name="Управляющая кнопка: возврат 2">
            <a:hlinkClick r:id="rId3" action="ppaction://hlinksldjump" highlightClick="1"/>
          </p:cNvPr>
          <p:cNvSpPr/>
          <p:nvPr/>
        </p:nvSpPr>
        <p:spPr>
          <a:xfrm>
            <a:off x="4953000" y="5943600"/>
            <a:ext cx="685800" cy="609600"/>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ЕЛЕНА\Desktop\slide-17.jpg"/>
          <p:cNvPicPr>
            <a:picLocks noGrp="1" noChangeAspect="1" noChangeArrowheads="1"/>
          </p:cNvPicPr>
          <p:nvPr>
            <p:ph sz="quarter" idx="1"/>
          </p:nvPr>
        </p:nvPicPr>
        <p:blipFill>
          <a:blip r:embed="rId2" cstate="print"/>
          <a:srcRect/>
          <a:stretch>
            <a:fillRect/>
          </a:stretch>
        </p:blipFill>
        <p:spPr bwMode="auto">
          <a:xfrm>
            <a:off x="0" y="0"/>
            <a:ext cx="8839200" cy="6629400"/>
          </a:xfrm>
          <a:prstGeom prst="rect">
            <a:avLst/>
          </a:prstGeom>
          <a:noFill/>
        </p:spPr>
      </p:pic>
      <p:sp>
        <p:nvSpPr>
          <p:cNvPr id="3" name="Управляющая кнопка: возврат 2">
            <a:hlinkClick r:id="rId3" action="ppaction://hlinksldjump" highlightClick="1"/>
          </p:cNvPr>
          <p:cNvSpPr/>
          <p:nvPr/>
        </p:nvSpPr>
        <p:spPr>
          <a:xfrm>
            <a:off x="8382000" y="6248400"/>
            <a:ext cx="381000" cy="304800"/>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7467600" cy="563562"/>
          </a:xfrm>
        </p:spPr>
        <p:txBody>
          <a:bodyPr/>
          <a:lstStyle/>
          <a:p>
            <a:pPr algn="ctr"/>
            <a:r>
              <a:rPr lang="ru-RU" dirty="0" smtClean="0"/>
              <a:t>Алгоритм работы с задачами:</a:t>
            </a:r>
            <a:endParaRPr lang="ru-RU" dirty="0"/>
          </a:p>
        </p:txBody>
      </p:sp>
      <p:sp>
        <p:nvSpPr>
          <p:cNvPr id="3" name="Содержимое 2"/>
          <p:cNvSpPr>
            <a:spLocks noGrp="1"/>
          </p:cNvSpPr>
          <p:nvPr>
            <p:ph sz="quarter" idx="1"/>
          </p:nvPr>
        </p:nvSpPr>
        <p:spPr>
          <a:xfrm>
            <a:off x="457200" y="838200"/>
            <a:ext cx="8382000" cy="5635752"/>
          </a:xfrm>
        </p:spPr>
        <p:txBody>
          <a:bodyPr>
            <a:normAutofit fontScale="70000" lnSpcReduction="20000"/>
          </a:bodyPr>
          <a:lstStyle/>
          <a:p>
            <a:pPr marL="6350" indent="80963">
              <a:tabLst>
                <a:tab pos="88900" algn="l"/>
              </a:tabLst>
            </a:pPr>
            <a:r>
              <a:rPr lang="ru-RU" dirty="0" smtClean="0"/>
              <a:t>Изучить условия задачи и выяснить, по поводу какого общественного отношения возникла спорная ситуация. </a:t>
            </a:r>
          </a:p>
          <a:p>
            <a:pPr marL="6350" indent="80963">
              <a:tabLst>
                <a:tab pos="88900" algn="l"/>
              </a:tabLst>
            </a:pPr>
            <a:r>
              <a:rPr lang="ru-RU" dirty="0" smtClean="0"/>
              <a:t>Определить наименование Закона, который необходимо применить к спорной ситуации.</a:t>
            </a:r>
          </a:p>
          <a:p>
            <a:pPr marL="6350" indent="80963">
              <a:tabLst>
                <a:tab pos="88900" algn="l"/>
              </a:tabLst>
            </a:pPr>
            <a:r>
              <a:rPr lang="ru-RU" dirty="0" smtClean="0"/>
              <a:t>Войти на сайт «Консультант плюс» (возможно применение иной правовой базы чем «Консультант плюс»).</a:t>
            </a:r>
          </a:p>
          <a:p>
            <a:pPr marL="6350" indent="80963">
              <a:tabLst>
                <a:tab pos="88900" algn="l"/>
              </a:tabLst>
            </a:pPr>
            <a:r>
              <a:rPr lang="ru-RU" dirty="0" smtClean="0"/>
              <a:t>В разделе «Поиск по сайту» ввести наименование применяемого Закона.</a:t>
            </a:r>
          </a:p>
          <a:p>
            <a:pPr marL="6350" indent="80963">
              <a:tabLst>
                <a:tab pos="88900" algn="l"/>
              </a:tabLst>
            </a:pPr>
            <a:r>
              <a:rPr lang="ru-RU" dirty="0" smtClean="0"/>
              <a:t>В правой колонке открыть оглавление Закона. </a:t>
            </a:r>
          </a:p>
          <a:p>
            <a:pPr marL="6350" indent="80963">
              <a:tabLst>
                <a:tab pos="88900" algn="l"/>
              </a:tabLst>
            </a:pPr>
            <a:r>
              <a:rPr lang="ru-RU" dirty="0" smtClean="0"/>
              <a:t>Определить главу и раздел Закона, в которых может быть найдена соответствующая статья.</a:t>
            </a:r>
          </a:p>
          <a:p>
            <a:pPr marL="6350" indent="80963">
              <a:tabLst>
                <a:tab pos="88900" algn="l"/>
              </a:tabLst>
            </a:pPr>
            <a:r>
              <a:rPr lang="ru-RU" dirty="0" smtClean="0"/>
              <a:t>Найти статью, изучить и применить к задаче.</a:t>
            </a:r>
          </a:p>
          <a:p>
            <a:pPr marL="6350" indent="80963">
              <a:tabLst>
                <a:tab pos="88900" algn="l"/>
              </a:tabLst>
            </a:pPr>
            <a:r>
              <a:rPr lang="ru-RU" dirty="0" smtClean="0"/>
              <a:t>Письменно ответить на вопрос задачи, сформулировав ее грамотным юридическим языком, сделать ссылку на статью Закона. </a:t>
            </a:r>
          </a:p>
          <a:p>
            <a:pPr marL="6350" indent="80963">
              <a:tabLst>
                <a:tab pos="88900" algn="l"/>
              </a:tabLst>
            </a:pPr>
            <a:r>
              <a:rPr lang="ru-RU" dirty="0" smtClean="0"/>
              <a:t>Прокомментировать задачу и ее решение на уроке. </a:t>
            </a:r>
          </a:p>
          <a:p>
            <a:pPr marL="6350" indent="80963">
              <a:tabLst>
                <a:tab pos="88900" algn="l"/>
              </a:tabLst>
            </a:pPr>
            <a:r>
              <a:rPr lang="ru-RU" dirty="0" smtClean="0"/>
              <a:t>Для того чтобы учащиеся усвоили данный алгоритм, первоначально его необходимо "пройти" с ними пошагово, с помощью интерактивной доски, на уроке. </a:t>
            </a:r>
          </a:p>
          <a:p>
            <a:pPr marL="6350" indent="80963">
              <a:tabLst>
                <a:tab pos="88900" algn="l"/>
              </a:tabLst>
            </a:pPr>
            <a:r>
              <a:rPr lang="ru-RU" dirty="0" smtClean="0"/>
              <a:t>После этого можно приступать к решению задач по пройденным темам.</a:t>
            </a:r>
          </a:p>
          <a:p>
            <a:pPr>
              <a:buNone/>
            </a:pPr>
            <a:r>
              <a:rPr lang="ru-RU" dirty="0" smtClean="0"/>
              <a:t/>
            </a:r>
            <a:br>
              <a:rPr lang="ru-RU" dirty="0" smtClean="0"/>
            </a:br>
            <a:endParaRPr lang="ru-RU" dirty="0" smtClean="0"/>
          </a:p>
          <a:p>
            <a:pPr>
              <a:buNone/>
            </a:pPr>
            <a:endParaRPr lang="ru-RU" dirty="0"/>
          </a:p>
        </p:txBody>
      </p:sp>
      <p:sp>
        <p:nvSpPr>
          <p:cNvPr id="4" name="Управляющая кнопка: возврат 3">
            <a:hlinkClick r:id="rId2" action="ppaction://hlinksldjump" highlightClick="1"/>
          </p:cNvPr>
          <p:cNvSpPr/>
          <p:nvPr/>
        </p:nvSpPr>
        <p:spPr>
          <a:xfrm>
            <a:off x="7467600" y="5562600"/>
            <a:ext cx="1042416" cy="685800"/>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7467600" cy="563562"/>
          </a:xfrm>
        </p:spPr>
        <p:txBody>
          <a:bodyPr/>
          <a:lstStyle/>
          <a:p>
            <a:pPr algn="ctr"/>
            <a:r>
              <a:rPr lang="ru-RU" b="1" dirty="0" smtClean="0"/>
              <a:t>практикум</a:t>
            </a:r>
            <a:endParaRPr lang="ru-RU" b="1" dirty="0"/>
          </a:p>
        </p:txBody>
      </p:sp>
      <p:sp>
        <p:nvSpPr>
          <p:cNvPr id="3" name="Содержимое 2"/>
          <p:cNvSpPr>
            <a:spLocks noGrp="1"/>
          </p:cNvSpPr>
          <p:nvPr>
            <p:ph sz="quarter" idx="1"/>
          </p:nvPr>
        </p:nvSpPr>
        <p:spPr>
          <a:xfrm>
            <a:off x="457200" y="838200"/>
            <a:ext cx="8382000" cy="5635752"/>
          </a:xfrm>
        </p:spPr>
        <p:txBody>
          <a:bodyPr/>
          <a:lstStyle/>
          <a:p>
            <a:pPr marL="0" indent="722313" algn="just">
              <a:buNone/>
            </a:pPr>
            <a:r>
              <a:rPr lang="ru-RU" dirty="0" smtClean="0"/>
              <a:t>1.На экзамене учитель заметила, что один из учеников списывает. Подойдя к его парте, она вытащила из нее учебник, раскрытый на нужной странице. За экзамен ученику была сразу поставлена «двойка».</a:t>
            </a:r>
          </a:p>
          <a:p>
            <a:pPr marL="0" indent="722313" algn="just">
              <a:buNone/>
            </a:pPr>
            <a:r>
              <a:rPr lang="ru-RU" dirty="0" smtClean="0"/>
              <a:t>Можно ли в действиях ученика усмотреть вину? Если да, то к какому виду проступков относится поведение виновного?  Правильно ли  поступил учитель?</a:t>
            </a:r>
          </a:p>
          <a:p>
            <a:pPr>
              <a:buNone/>
            </a:pPr>
            <a:endParaRPr lang="ru-RU" dirty="0" smtClean="0"/>
          </a:p>
          <a:p>
            <a:pPr>
              <a:buNone/>
            </a:pPr>
            <a:r>
              <a:rPr lang="ru-RU" dirty="0" smtClean="0">
                <a:hlinkClick r:id="rId2" action="ppaction://hlinksldjump"/>
              </a:rPr>
              <a:t>Решение</a:t>
            </a:r>
            <a:endParaRPr lang="ru-RU" dirty="0" smtClean="0"/>
          </a:p>
          <a:p>
            <a:pPr>
              <a:buNone/>
            </a:pPr>
            <a:endParaRPr lang="ru-RU"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305800" cy="1782762"/>
          </a:xfrm>
        </p:spPr>
        <p:txBody>
          <a:bodyPr>
            <a:normAutofit fontScale="90000"/>
          </a:bodyPr>
          <a:lstStyle/>
          <a:p>
            <a:r>
              <a:rPr lang="ru-RU" sz="2200" dirty="0" smtClean="0">
                <a:latin typeface="Times New Roman" pitchFamily="18" charset="0"/>
                <a:cs typeface="Times New Roman" pitchFamily="18" charset="0"/>
              </a:rPr>
              <a:t/>
            </a:r>
            <a:br>
              <a:rPr lang="ru-RU" sz="2200" dirty="0" smtClean="0">
                <a:latin typeface="Times New Roman" pitchFamily="18" charset="0"/>
                <a:cs typeface="Times New Roman" pitchFamily="18" charset="0"/>
              </a:rPr>
            </a:br>
            <a:r>
              <a:rPr lang="ru-RU" sz="2200" dirty="0" smtClean="0">
                <a:latin typeface="Times New Roman" pitchFamily="18" charset="0"/>
                <a:cs typeface="Times New Roman" pitchFamily="18" charset="0"/>
              </a:rPr>
              <a:t/>
            </a:r>
            <a:br>
              <a:rPr lang="ru-RU" sz="2200" dirty="0" smtClean="0">
                <a:latin typeface="Times New Roman" pitchFamily="18" charset="0"/>
                <a:cs typeface="Times New Roman" pitchFamily="18" charset="0"/>
              </a:rPr>
            </a:br>
            <a:r>
              <a:rPr lang="ru-RU" sz="2200" b="1" dirty="0" smtClean="0">
                <a:latin typeface="Times New Roman" pitchFamily="18" charset="0"/>
                <a:cs typeface="Times New Roman" pitchFamily="18" charset="0"/>
              </a:rPr>
              <a:t>Прочитайте текст и найдите ошибочное утверждение. Сформулируйте правильное утверждение. Обоснуйте, почему вы считаете, что данное утверждение ошибочно, а ваша формулировка является правильной. </a:t>
            </a:r>
            <a:r>
              <a:rPr lang="ru-RU" dirty="0" smtClean="0"/>
              <a:t/>
            </a:r>
            <a:br>
              <a:rPr lang="ru-RU" dirty="0" smtClean="0"/>
            </a:br>
            <a:endParaRPr lang="ru-RU" dirty="0"/>
          </a:p>
        </p:txBody>
      </p:sp>
      <p:sp>
        <p:nvSpPr>
          <p:cNvPr id="3" name="Содержимое 2"/>
          <p:cNvSpPr>
            <a:spLocks noGrp="1"/>
          </p:cNvSpPr>
          <p:nvPr>
            <p:ph sz="quarter" idx="1"/>
          </p:nvPr>
        </p:nvSpPr>
        <p:spPr>
          <a:xfrm>
            <a:off x="457200" y="2057400"/>
            <a:ext cx="8305800" cy="4419600"/>
          </a:xfrm>
        </p:spPr>
        <p:txBody>
          <a:bodyPr>
            <a:normAutofit/>
          </a:bodyPr>
          <a:lstStyle/>
          <a:p>
            <a:pPr marL="0" indent="354013" algn="just">
              <a:buNone/>
            </a:pPr>
            <a:r>
              <a:rPr lang="ru-RU" sz="2800" dirty="0" smtClean="0"/>
              <a:t>"</a:t>
            </a:r>
            <a:r>
              <a:rPr lang="ru-RU" sz="2800" dirty="0" smtClean="0">
                <a:latin typeface="Times New Roman" pitchFamily="18" charset="0"/>
                <a:cs typeface="Times New Roman" pitchFamily="18" charset="0"/>
              </a:rPr>
              <a:t>Юридическая ответственность – это применение к виновному мер государственного принуждения за совершенное правонарушение. Сюда включается применение мер уголовного наказания за совершенное преступление, назначение штрафа за административный проступок. Вместе с тем возмещение убытков по суду за причиненный вред одним гражданином другому видом юридической ответственности не является, поскольку в данном случае речь идет о взаимоотношении частных лиц".</a:t>
            </a:r>
          </a:p>
          <a:p>
            <a:pPr marL="0" indent="354013"/>
            <a:endParaRPr lang="ru-RU" dirty="0"/>
          </a:p>
        </p:txBody>
      </p:sp>
      <p:sp>
        <p:nvSpPr>
          <p:cNvPr id="4" name="Управляющая кнопка: возврат 3">
            <a:hlinkClick r:id="rId2" action="ppaction://hlinksldjump" highlightClick="1"/>
          </p:cNvPr>
          <p:cNvSpPr/>
          <p:nvPr/>
        </p:nvSpPr>
        <p:spPr>
          <a:xfrm>
            <a:off x="8382000" y="6096000"/>
            <a:ext cx="381000" cy="762000"/>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quarter" idx="1"/>
          </p:nvPr>
        </p:nvSpPr>
        <p:spPr>
          <a:xfrm>
            <a:off x="457200" y="381000"/>
            <a:ext cx="8382000" cy="6092952"/>
          </a:xfrm>
        </p:spPr>
        <p:txBody>
          <a:bodyPr>
            <a:normAutofit lnSpcReduction="10000"/>
          </a:bodyPr>
          <a:lstStyle/>
          <a:p>
            <a:pPr marL="0" indent="354013" algn="just">
              <a:buNone/>
            </a:pPr>
            <a:r>
              <a:rPr lang="ru-RU" dirty="0" smtClean="0"/>
              <a:t>Ошибочным является последнее предложение данного текста, так как возмещение убытков будет гражданско-правовой ответственностью, которая в свою очередь является разновидностью юридической ответственности. </a:t>
            </a:r>
            <a:br>
              <a:rPr lang="ru-RU" dirty="0" smtClean="0"/>
            </a:br>
            <a:r>
              <a:rPr lang="ru-RU" dirty="0" smtClean="0"/>
              <a:t/>
            </a:r>
            <a:br>
              <a:rPr lang="ru-RU" dirty="0" smtClean="0"/>
            </a:br>
            <a:r>
              <a:rPr lang="ru-RU" b="1" dirty="0" smtClean="0"/>
              <a:t>Юридическая ответственность</a:t>
            </a:r>
            <a:r>
              <a:rPr lang="ru-RU" dirty="0" smtClean="0"/>
              <a:t> – это применение к виновному лицу мер государственного принуждения (определенных неблагоприятных последствий) за совершенное им правонарушение. (перечислять виды юридической ответственности не стоит). Это определение достаточно полное, так как отражает все признаки юридической ответственности (виновность, наложение ответственности от имени государства, основанием является совершенное правонарушение) и оно универсально подойдет к любому виду (уголовной, административной, налоговой и др.)</a:t>
            </a:r>
            <a:endParaRPr lang="ru-RU" dirty="0"/>
          </a:p>
        </p:txBody>
      </p:sp>
      <p:sp>
        <p:nvSpPr>
          <p:cNvPr id="6" name="Управляющая кнопка: документ 5">
            <a:hlinkClick r:id="rId2" action="ppaction://hlinkfile" highlightClick="1"/>
          </p:cNvPr>
          <p:cNvSpPr/>
          <p:nvPr/>
        </p:nvSpPr>
        <p:spPr>
          <a:xfrm>
            <a:off x="3429000" y="6019800"/>
            <a:ext cx="457200" cy="685800"/>
          </a:xfrm>
          <a:prstGeom prst="actionButtonDocumen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Управляющая кнопка: документ 6">
            <a:hlinkClick r:id="rId3" action="ppaction://hlinkfile" highlightClick="1"/>
          </p:cNvPr>
          <p:cNvSpPr/>
          <p:nvPr/>
        </p:nvSpPr>
        <p:spPr>
          <a:xfrm>
            <a:off x="4191000" y="6019800"/>
            <a:ext cx="457200" cy="685800"/>
          </a:xfrm>
          <a:prstGeom prst="actionButtonDocumen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Управляющая кнопка: документ 7">
            <a:hlinkClick r:id="rId4" action="ppaction://hlinkfile" highlightClick="1"/>
          </p:cNvPr>
          <p:cNvSpPr/>
          <p:nvPr/>
        </p:nvSpPr>
        <p:spPr>
          <a:xfrm>
            <a:off x="4953000" y="6019800"/>
            <a:ext cx="457200" cy="685800"/>
          </a:xfrm>
          <a:prstGeom prst="actionButtonDocumen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Управляющая кнопка: документ 8">
            <a:hlinkClick r:id="rId5" action="ppaction://hlinkfile" highlightClick="1"/>
          </p:cNvPr>
          <p:cNvSpPr/>
          <p:nvPr/>
        </p:nvSpPr>
        <p:spPr>
          <a:xfrm>
            <a:off x="5715000" y="6019800"/>
            <a:ext cx="457200" cy="685800"/>
          </a:xfrm>
          <a:prstGeom prst="actionButtonDocumen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Управляющая кнопка: документ 9">
            <a:hlinkClick r:id="rId6" action="ppaction://hlinkfile" highlightClick="1"/>
          </p:cNvPr>
          <p:cNvSpPr/>
          <p:nvPr/>
        </p:nvSpPr>
        <p:spPr>
          <a:xfrm>
            <a:off x="2590800" y="6019800"/>
            <a:ext cx="457200" cy="685800"/>
          </a:xfrm>
          <a:prstGeom prst="actionButtonDocumen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Управляющая кнопка: домой 10">
            <a:hlinkClick r:id="rId7" action="ppaction://hlinksldjump" highlightClick="1"/>
          </p:cNvPr>
          <p:cNvSpPr/>
          <p:nvPr/>
        </p:nvSpPr>
        <p:spPr>
          <a:xfrm>
            <a:off x="7924800" y="5715000"/>
            <a:ext cx="813816" cy="737616"/>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quarter" idx="1"/>
          </p:nvPr>
        </p:nvSpPr>
        <p:spPr>
          <a:xfrm>
            <a:off x="457200" y="304800"/>
            <a:ext cx="8305800" cy="6169152"/>
          </a:xfrm>
        </p:spPr>
        <p:txBody>
          <a:bodyPr>
            <a:normAutofit fontScale="85000" lnSpcReduction="20000"/>
          </a:bodyPr>
          <a:lstStyle/>
          <a:p>
            <a:pPr marL="0" indent="354013" algn="just"/>
            <a:r>
              <a:rPr lang="ru-RU" dirty="0" smtClean="0"/>
              <a:t>Да, поведение ученика виновное: все прекрасно знают, что на экзамене надо отчитаться за полученные знания по предмету, а не читать учебник (это надо было делать дома). Вина учащегося умышленная.</a:t>
            </a:r>
          </a:p>
          <a:p>
            <a:pPr marL="0" indent="354013" algn="just"/>
            <a:r>
              <a:rPr lang="ru-RU" dirty="0" smtClean="0"/>
              <a:t>Данный проступок относится к числу дисциплинарных проступков. За нарушение учебной дисциплины, и в частности за списывание на экзамене, к ученику, согласно уставу их школы, могут быть применены воспитательные, а также дисциплинарные меры (замечание, выговор, исключение </a:t>
            </a:r>
            <a:r>
              <a:rPr lang="ru-RU" smtClean="0"/>
              <a:t>из школы), </a:t>
            </a:r>
            <a:r>
              <a:rPr lang="ru-RU" dirty="0" smtClean="0"/>
              <a:t>которые путем издания приказов выносит директор школы, вывешивая их на доску объявлений и приказов школы. Судя по всему, в отношении ученика, занимавшегося списыванием, этого почему-то не было сделано.</a:t>
            </a:r>
          </a:p>
          <a:p>
            <a:pPr marL="0" indent="354013" algn="just"/>
            <a:r>
              <a:rPr lang="ru-RU" dirty="0" smtClean="0"/>
              <a:t>Выставление «двойки» к числу дисциплинарных санкций не относится. Отметки ставятся за имеющиеся у ученика знания по тому или иному предмету. Отметки должны соответствовать знаниям, но это соответствие должно быть установлено путем опроса (письменного или устного) или каким-либо иным способом. Вынесение решения о том, что ученик ничего не знает по предмету, а потому и хотел списать, открыв нужную страницу в учебнике, априори не должно иметь места. Выставление «двойки» без проверки знаний учащегося — это дисциплинарное правонарушение, совершенное учителем или учителями, входившими в экзаменационную комиссию.</a:t>
            </a:r>
          </a:p>
          <a:p>
            <a:pPr marL="0" indent="354013" algn="just">
              <a:buNone/>
            </a:pPr>
            <a:endParaRPr lang="ru-RU" dirty="0"/>
          </a:p>
        </p:txBody>
      </p:sp>
      <p:sp>
        <p:nvSpPr>
          <p:cNvPr id="5" name="Управляющая кнопка: возврат 4">
            <a:hlinkClick r:id="rId2" action="ppaction://hlinksldjump" highlightClick="1"/>
          </p:cNvPr>
          <p:cNvSpPr/>
          <p:nvPr/>
        </p:nvSpPr>
        <p:spPr>
          <a:xfrm>
            <a:off x="8077200" y="6248400"/>
            <a:ext cx="457200" cy="457200"/>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quarter" idx="1"/>
          </p:nvPr>
        </p:nvSpPr>
        <p:spPr>
          <a:xfrm>
            <a:off x="762000" y="1066800"/>
            <a:ext cx="7467600" cy="1066800"/>
          </a:xfrm>
        </p:spPr>
        <p:txBody>
          <a:bodyPr>
            <a:normAutofit/>
          </a:bodyPr>
          <a:lstStyle/>
          <a:p>
            <a:pPr algn="ctr">
              <a:buNone/>
            </a:pPr>
            <a:r>
              <a:rPr lang="ru-RU" sz="4400" dirty="0" smtClean="0">
                <a:latin typeface="Times New Roman" pitchFamily="18" charset="0"/>
                <a:cs typeface="Times New Roman" pitchFamily="18" charset="0"/>
              </a:rPr>
              <a:t>Спасибо за внимание!</a:t>
            </a:r>
            <a:endParaRPr lang="ru-RU" sz="4400" dirty="0">
              <a:latin typeface="Times New Roman" pitchFamily="18" charset="0"/>
              <a:cs typeface="Times New Roman" pitchFamily="18" charset="0"/>
            </a:endParaRPr>
          </a:p>
        </p:txBody>
      </p:sp>
      <p:pic>
        <p:nvPicPr>
          <p:cNvPr id="1028" name="Picture 4" descr="http://cliparts.co/cliparts/8TA/Eyz/8TAEyzqEc.png"/>
          <p:cNvPicPr>
            <a:picLocks noChangeAspect="1" noChangeArrowheads="1"/>
          </p:cNvPicPr>
          <p:nvPr/>
        </p:nvPicPr>
        <p:blipFill>
          <a:blip r:embed="rId2" cstate="print"/>
          <a:srcRect/>
          <a:stretch>
            <a:fillRect/>
          </a:stretch>
        </p:blipFill>
        <p:spPr bwMode="auto">
          <a:xfrm>
            <a:off x="2438400" y="2209800"/>
            <a:ext cx="4191000" cy="4158762"/>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7467600" cy="563562"/>
          </a:xfrm>
        </p:spPr>
        <p:txBody>
          <a:bodyPr/>
          <a:lstStyle/>
          <a:p>
            <a:pPr algn="ctr"/>
            <a:r>
              <a:rPr lang="ru-RU" b="1" dirty="0" smtClean="0">
                <a:latin typeface="Times New Roman" pitchFamily="18" charset="0"/>
                <a:cs typeface="Times New Roman" pitchFamily="18" charset="0"/>
              </a:rPr>
              <a:t>3 группа: (61-80тб)</a:t>
            </a:r>
            <a:endParaRPr lang="ru-RU" b="1" dirty="0">
              <a:latin typeface="Times New Roman" pitchFamily="18" charset="0"/>
              <a:cs typeface="Times New Roman" pitchFamily="18" charset="0"/>
            </a:endParaRPr>
          </a:p>
        </p:txBody>
      </p:sp>
      <p:sp>
        <p:nvSpPr>
          <p:cNvPr id="3" name="Содержимое 2"/>
          <p:cNvSpPr>
            <a:spLocks noGrp="1"/>
          </p:cNvSpPr>
          <p:nvPr>
            <p:ph sz="quarter" idx="1"/>
          </p:nvPr>
        </p:nvSpPr>
        <p:spPr>
          <a:xfrm>
            <a:off x="228600" y="914400"/>
            <a:ext cx="8534400" cy="5559552"/>
          </a:xfrm>
        </p:spPr>
        <p:txBody>
          <a:bodyPr>
            <a:normAutofit/>
          </a:bodyPr>
          <a:lstStyle/>
          <a:p>
            <a:pPr marL="0" indent="354013" algn="just">
              <a:buFont typeface="Wingdings" pitchFamily="2" charset="2"/>
              <a:buChar char="ü"/>
            </a:pPr>
            <a:r>
              <a:rPr lang="ru-RU" dirty="0" smtClean="0"/>
              <a:t>Правотворчество и законотворчество, стадии законотворческого процесса в РФ; </a:t>
            </a:r>
          </a:p>
          <a:p>
            <a:pPr marL="0" indent="354013" algn="just">
              <a:buFont typeface="Wingdings" pitchFamily="2" charset="2"/>
              <a:buChar char="ü"/>
            </a:pPr>
            <a:r>
              <a:rPr lang="ru-RU" dirty="0" smtClean="0"/>
              <a:t>Законодательство Российской Федерации о выборах;</a:t>
            </a:r>
          </a:p>
          <a:p>
            <a:pPr marL="0" indent="354013" algn="just">
              <a:buFont typeface="Wingdings" pitchFamily="2" charset="2"/>
              <a:buChar char="ü"/>
            </a:pPr>
            <a:r>
              <a:rPr lang="ru-RU" dirty="0" smtClean="0"/>
              <a:t>Экологические права и обязанности граждан, объекты охраны окружающей среды, способы защиты гражданами своих экологических прав, экологические правонарушения, юридическая ответственность за экологические правонарушения;</a:t>
            </a:r>
          </a:p>
          <a:p>
            <a:pPr marL="0" indent="354013" algn="just">
              <a:buFont typeface="Wingdings" pitchFamily="2" charset="2"/>
              <a:buChar char="ü"/>
            </a:pPr>
            <a:r>
              <a:rPr lang="ru-RU" dirty="0" smtClean="0"/>
              <a:t> Особенности административной юрисдикции; Международная защита прав человека в условиях мирного и военного времени; </a:t>
            </a:r>
          </a:p>
          <a:p>
            <a:pPr marL="0" indent="354013" algn="just">
              <a:buFont typeface="Wingdings" pitchFamily="2" charset="2"/>
              <a:buChar char="ü"/>
            </a:pPr>
            <a:r>
              <a:rPr lang="ru-RU" dirty="0" smtClean="0"/>
              <a:t>Отсрочка от призыва, освобождение от службы в армии, понятие и срок АГС, основания замены военной службы по призыву АГС. </a:t>
            </a:r>
            <a:endParaRPr lang="ru-RU"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39762"/>
          </a:xfrm>
        </p:spPr>
        <p:txBody>
          <a:bodyPr>
            <a:normAutofit fontScale="90000"/>
          </a:bodyPr>
          <a:lstStyle/>
          <a:p>
            <a:pPr algn="ctr"/>
            <a:r>
              <a:rPr lang="ru-RU" dirty="0" smtClean="0">
                <a:latin typeface="Times New Roman" pitchFamily="18" charset="0"/>
                <a:cs typeface="Times New Roman" pitchFamily="18" charset="0"/>
              </a:rPr>
              <a:t/>
            </a:r>
            <a:br>
              <a:rPr lang="ru-RU" dirty="0" smtClean="0">
                <a:latin typeface="Times New Roman" pitchFamily="18" charset="0"/>
                <a:cs typeface="Times New Roman" pitchFamily="18" charset="0"/>
              </a:rPr>
            </a:br>
            <a:r>
              <a:rPr lang="ru-RU" sz="3600" b="1" dirty="0" smtClean="0">
                <a:latin typeface="Times New Roman" pitchFamily="18" charset="0"/>
                <a:cs typeface="Times New Roman" pitchFamily="18" charset="0"/>
              </a:rPr>
              <a:t>5.1 Право в системе социальных норм </a:t>
            </a:r>
            <a:endParaRPr lang="ru-RU" sz="3600" b="1" dirty="0">
              <a:latin typeface="Times New Roman" pitchFamily="18" charset="0"/>
              <a:cs typeface="Times New Roman" pitchFamily="18" charset="0"/>
            </a:endParaRPr>
          </a:p>
        </p:txBody>
      </p:sp>
      <p:sp>
        <p:nvSpPr>
          <p:cNvPr id="3" name="Содержимое 2"/>
          <p:cNvSpPr>
            <a:spLocks noGrp="1"/>
          </p:cNvSpPr>
          <p:nvPr>
            <p:ph sz="quarter" idx="1"/>
          </p:nvPr>
        </p:nvSpPr>
        <p:spPr/>
        <p:txBody>
          <a:bodyPr>
            <a:normAutofit/>
          </a:bodyPr>
          <a:lstStyle/>
          <a:p>
            <a:pPr>
              <a:buFont typeface="Wingdings" pitchFamily="2" charset="2"/>
              <a:buChar char="ü"/>
            </a:pPr>
            <a:r>
              <a:rPr lang="ru-RU" sz="2800" dirty="0" smtClean="0">
                <a:latin typeface="Times New Roman" pitchFamily="18" charset="0"/>
                <a:cs typeface="Times New Roman" pitchFamily="18" charset="0"/>
              </a:rPr>
              <a:t>Понятие «право»</a:t>
            </a:r>
          </a:p>
          <a:p>
            <a:pPr>
              <a:buFont typeface="Wingdings" pitchFamily="2" charset="2"/>
              <a:buChar char="ü"/>
            </a:pPr>
            <a:r>
              <a:rPr lang="ru-RU" sz="2800" dirty="0" smtClean="0">
                <a:latin typeface="Times New Roman" pitchFamily="18" charset="0"/>
                <a:cs typeface="Times New Roman" pitchFamily="18" charset="0"/>
              </a:rPr>
              <a:t>Отличие права от других социальных норм</a:t>
            </a:r>
          </a:p>
          <a:p>
            <a:pPr>
              <a:buFont typeface="Wingdings" pitchFamily="2" charset="2"/>
              <a:buChar char="ü"/>
            </a:pPr>
            <a:r>
              <a:rPr lang="ru-RU" sz="2800" dirty="0" smtClean="0">
                <a:latin typeface="Times New Roman" pitchFamily="18" charset="0"/>
                <a:cs typeface="Times New Roman" pitchFamily="18" charset="0"/>
              </a:rPr>
              <a:t>Теории происхождения права</a:t>
            </a:r>
          </a:p>
          <a:p>
            <a:pPr>
              <a:buFont typeface="Wingdings" pitchFamily="2" charset="2"/>
              <a:buChar char="ü"/>
            </a:pPr>
            <a:r>
              <a:rPr lang="ru-RU" sz="2800" dirty="0" smtClean="0">
                <a:latin typeface="Times New Roman" pitchFamily="18" charset="0"/>
                <a:cs typeface="Times New Roman" pitchFamily="18" charset="0"/>
              </a:rPr>
              <a:t>Принципы права</a:t>
            </a:r>
          </a:p>
          <a:p>
            <a:pPr>
              <a:buFont typeface="Wingdings" pitchFamily="2" charset="2"/>
              <a:buChar char="ü"/>
            </a:pPr>
            <a:r>
              <a:rPr lang="ru-RU" sz="2800" dirty="0" smtClean="0">
                <a:latin typeface="Times New Roman" pitchFamily="18" charset="0"/>
                <a:cs typeface="Times New Roman" pitchFamily="18" charset="0"/>
              </a:rPr>
              <a:t>Источники права</a:t>
            </a:r>
          </a:p>
          <a:p>
            <a:pPr>
              <a:buFont typeface="Wingdings" pitchFamily="2" charset="2"/>
              <a:buChar char="ü"/>
            </a:pPr>
            <a:r>
              <a:rPr lang="ru-RU" sz="2800" dirty="0" smtClean="0">
                <a:latin typeface="Times New Roman" pitchFamily="18" charset="0"/>
                <a:cs typeface="Times New Roman" pitchFamily="18" charset="0"/>
              </a:rPr>
              <a:t>Разница естественного и позитивного права</a:t>
            </a:r>
          </a:p>
          <a:p>
            <a:pPr>
              <a:buFont typeface="Wingdings" pitchFamily="2" charset="2"/>
              <a:buChar char="ü"/>
            </a:pPr>
            <a:r>
              <a:rPr lang="ru-RU" sz="2800" dirty="0" smtClean="0">
                <a:latin typeface="Times New Roman" pitchFamily="18" charset="0"/>
                <a:cs typeface="Times New Roman" pitchFamily="18" charset="0"/>
              </a:rPr>
              <a:t>Объективные и субъективные концепции права</a:t>
            </a:r>
          </a:p>
          <a:p>
            <a:pPr>
              <a:buFont typeface="Wingdings" pitchFamily="2" charset="2"/>
              <a:buChar char="ü"/>
            </a:pPr>
            <a:endParaRPr lang="ru-RU" sz="2400" dirty="0">
              <a:latin typeface="Times New Roman" pitchFamily="18" charset="0"/>
              <a:cs typeface="Times New Roman" pitchFamily="18" charset="0"/>
            </a:endParaRPr>
          </a:p>
        </p:txBody>
      </p:sp>
      <p:sp>
        <p:nvSpPr>
          <p:cNvPr id="5" name="Управляющая кнопка: документ 4">
            <a:hlinkClick r:id="rId2" action="ppaction://hlinkfile" highlightClick="1"/>
          </p:cNvPr>
          <p:cNvSpPr/>
          <p:nvPr/>
        </p:nvSpPr>
        <p:spPr>
          <a:xfrm>
            <a:off x="7772400" y="1066800"/>
            <a:ext cx="609600" cy="685800"/>
          </a:xfrm>
          <a:prstGeom prst="actionButtonDocumen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Управляющая кнопка: в конец 5">
            <a:hlinkClick r:id="rId3" action="ppaction://hlinksldjump" highlightClick="1"/>
          </p:cNvPr>
          <p:cNvSpPr/>
          <p:nvPr/>
        </p:nvSpPr>
        <p:spPr>
          <a:xfrm>
            <a:off x="8077200" y="6248400"/>
            <a:ext cx="609600" cy="457200"/>
          </a:xfrm>
          <a:prstGeom prst="actionButtonE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7467600" cy="792162"/>
          </a:xfrm>
        </p:spPr>
        <p:txBody>
          <a:bodyPr>
            <a:normAutofit fontScale="90000"/>
          </a:bodyPr>
          <a:lstStyle/>
          <a:p>
            <a:pPr algn="ctr"/>
            <a:r>
              <a:rPr lang="ru-RU" sz="4000" b="1" dirty="0" smtClean="0">
                <a:latin typeface="Times New Roman" pitchFamily="18" charset="0"/>
                <a:cs typeface="Times New Roman" pitchFamily="18" charset="0"/>
              </a:rPr>
              <a:t>5.2 Система российского права</a:t>
            </a:r>
            <a:endParaRPr lang="ru-RU" sz="4000" b="1" dirty="0">
              <a:latin typeface="Times New Roman" pitchFamily="18" charset="0"/>
              <a:cs typeface="Times New Roman" pitchFamily="18" charset="0"/>
            </a:endParaRPr>
          </a:p>
        </p:txBody>
      </p:sp>
      <p:sp>
        <p:nvSpPr>
          <p:cNvPr id="3" name="Содержимое 2"/>
          <p:cNvSpPr>
            <a:spLocks noGrp="1"/>
          </p:cNvSpPr>
          <p:nvPr>
            <p:ph sz="quarter" idx="1"/>
          </p:nvPr>
        </p:nvSpPr>
        <p:spPr>
          <a:xfrm>
            <a:off x="457200" y="1143000"/>
            <a:ext cx="8305800" cy="5330952"/>
          </a:xfrm>
        </p:spPr>
        <p:txBody>
          <a:bodyPr>
            <a:normAutofit/>
          </a:bodyPr>
          <a:lstStyle/>
          <a:p>
            <a:pPr>
              <a:buFont typeface="Wingdings" pitchFamily="2" charset="2"/>
              <a:buChar char="ü"/>
            </a:pPr>
            <a:r>
              <a:rPr lang="ru-RU" sz="3200" dirty="0" smtClean="0">
                <a:latin typeface="Times New Roman" pitchFamily="18" charset="0"/>
                <a:cs typeface="Times New Roman" pitchFamily="18" charset="0"/>
              </a:rPr>
              <a:t>Понятие «система права»</a:t>
            </a:r>
          </a:p>
          <a:p>
            <a:pPr>
              <a:buFont typeface="Wingdings" pitchFamily="2" charset="2"/>
              <a:buChar char="ü"/>
            </a:pPr>
            <a:r>
              <a:rPr lang="ru-RU" sz="3200" dirty="0" smtClean="0">
                <a:latin typeface="Times New Roman" pitchFamily="18" charset="0"/>
                <a:cs typeface="Times New Roman" pitchFamily="18" charset="0"/>
              </a:rPr>
              <a:t>Понятие «правовая семья»</a:t>
            </a:r>
          </a:p>
          <a:p>
            <a:pPr>
              <a:buFont typeface="Wingdings" pitchFamily="2" charset="2"/>
              <a:buChar char="ü"/>
            </a:pPr>
            <a:r>
              <a:rPr lang="ru-RU" sz="3200" dirty="0" smtClean="0">
                <a:latin typeface="Times New Roman" pitchFamily="18" charset="0"/>
                <a:cs typeface="Times New Roman" pitchFamily="18" charset="0"/>
              </a:rPr>
              <a:t>Виды правовых семей:</a:t>
            </a:r>
          </a:p>
          <a:p>
            <a:pPr>
              <a:buNone/>
            </a:pPr>
            <a:r>
              <a:rPr lang="ru-RU" sz="3200" dirty="0" smtClean="0">
                <a:latin typeface="Times New Roman" pitchFamily="18" charset="0"/>
                <a:cs typeface="Times New Roman" pitchFamily="18" charset="0"/>
              </a:rPr>
              <a:t>       - романо-германская</a:t>
            </a:r>
          </a:p>
          <a:p>
            <a:pPr marL="633413" indent="0">
              <a:buNone/>
            </a:pPr>
            <a:r>
              <a:rPr lang="ru-RU" sz="3200" dirty="0" smtClean="0">
                <a:latin typeface="Times New Roman" pitchFamily="18" charset="0"/>
                <a:cs typeface="Times New Roman" pitchFamily="18" charset="0"/>
              </a:rPr>
              <a:t>- англо-саксонская</a:t>
            </a:r>
          </a:p>
          <a:p>
            <a:pPr marL="633413" indent="0">
              <a:buNone/>
            </a:pPr>
            <a:r>
              <a:rPr lang="ru-RU" sz="3200" dirty="0" smtClean="0">
                <a:latin typeface="Times New Roman" pitchFamily="18" charset="0"/>
                <a:cs typeface="Times New Roman" pitchFamily="18" charset="0"/>
              </a:rPr>
              <a:t>- арабская (мусульманская)</a:t>
            </a:r>
          </a:p>
          <a:p>
            <a:pPr marL="633413" indent="0">
              <a:buNone/>
            </a:pPr>
            <a:r>
              <a:rPr lang="ru-RU" sz="3200" dirty="0" smtClean="0">
                <a:latin typeface="Times New Roman" pitchFamily="18" charset="0"/>
                <a:cs typeface="Times New Roman" pitchFamily="18" charset="0"/>
              </a:rPr>
              <a:t>- африканская</a:t>
            </a:r>
          </a:p>
          <a:p>
            <a:pPr>
              <a:buFont typeface="Wingdings" pitchFamily="2" charset="2"/>
              <a:buChar char="ü"/>
            </a:pPr>
            <a:r>
              <a:rPr lang="ru-RU" sz="3200" dirty="0" smtClean="0">
                <a:latin typeface="Times New Roman" pitchFamily="18" charset="0"/>
                <a:cs typeface="Times New Roman" pitchFamily="18" charset="0"/>
              </a:rPr>
              <a:t>Какие отрасли права существуют в РФ?</a:t>
            </a:r>
          </a:p>
          <a:p>
            <a:pPr>
              <a:buFont typeface="Wingdings" pitchFamily="2" charset="2"/>
              <a:buChar char="ü"/>
            </a:pPr>
            <a:endParaRPr lang="ru-RU" sz="3200" dirty="0" smtClean="0">
              <a:latin typeface="Times New Roman" pitchFamily="18" charset="0"/>
              <a:cs typeface="Times New Roman" pitchFamily="18" charset="0"/>
            </a:endParaRPr>
          </a:p>
          <a:p>
            <a:pPr>
              <a:buFont typeface="Wingdings" pitchFamily="2" charset="2"/>
              <a:buChar char="ü"/>
            </a:pPr>
            <a:endParaRPr lang="ru-RU" sz="3200" dirty="0" smtClean="0">
              <a:latin typeface="Times New Roman" pitchFamily="18" charset="0"/>
              <a:cs typeface="Times New Roman" pitchFamily="18" charset="0"/>
            </a:endParaRPr>
          </a:p>
          <a:p>
            <a:pPr>
              <a:buFont typeface="Wingdings" pitchFamily="2" charset="2"/>
              <a:buChar char="ü"/>
            </a:pPr>
            <a:endParaRPr lang="ru-RU" sz="3200" dirty="0" smtClean="0">
              <a:latin typeface="Times New Roman" pitchFamily="18" charset="0"/>
              <a:cs typeface="Times New Roman" pitchFamily="18" charset="0"/>
            </a:endParaRPr>
          </a:p>
          <a:p>
            <a:pPr>
              <a:buFont typeface="Wingdings" pitchFamily="2" charset="2"/>
              <a:buChar char="ü"/>
            </a:pPr>
            <a:endParaRPr lang="ru-RU" sz="32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7467600" cy="639762"/>
          </a:xfrm>
        </p:spPr>
        <p:txBody>
          <a:bodyPr>
            <a:normAutofit/>
          </a:bodyPr>
          <a:lstStyle/>
          <a:p>
            <a:pPr algn="ctr"/>
            <a:r>
              <a:rPr lang="ru-RU" b="1" dirty="0" smtClean="0">
                <a:latin typeface="Times New Roman" pitchFamily="18" charset="0"/>
                <a:cs typeface="Times New Roman" pitchFamily="18" charset="0"/>
              </a:rPr>
              <a:t>5.2 Система российского права.</a:t>
            </a:r>
            <a:endParaRPr lang="ru-RU" b="1" dirty="0">
              <a:latin typeface="Times New Roman" pitchFamily="18" charset="0"/>
              <a:cs typeface="Times New Roman" pitchFamily="18" charset="0"/>
            </a:endParaRPr>
          </a:p>
        </p:txBody>
      </p:sp>
      <p:sp>
        <p:nvSpPr>
          <p:cNvPr id="3" name="Содержимое 2"/>
          <p:cNvSpPr>
            <a:spLocks noGrp="1"/>
          </p:cNvSpPr>
          <p:nvPr>
            <p:ph sz="quarter" idx="1"/>
          </p:nvPr>
        </p:nvSpPr>
        <p:spPr>
          <a:xfrm>
            <a:off x="457200" y="990600"/>
            <a:ext cx="8305800" cy="5483352"/>
          </a:xfrm>
        </p:spPr>
        <p:txBody>
          <a:bodyPr>
            <a:normAutofit/>
          </a:bodyPr>
          <a:lstStyle/>
          <a:p>
            <a:pPr marL="354013" indent="0">
              <a:buFont typeface="Wingdings" pitchFamily="2" charset="2"/>
              <a:buChar char="ü"/>
            </a:pPr>
            <a:r>
              <a:rPr lang="ru-RU" sz="2800" dirty="0" smtClean="0">
                <a:latin typeface="Times New Roman" pitchFamily="18" charset="0"/>
                <a:cs typeface="Times New Roman" pitchFamily="18" charset="0"/>
              </a:rPr>
              <a:t>Правовой институт</a:t>
            </a:r>
          </a:p>
          <a:p>
            <a:pPr marL="354013" indent="0">
              <a:buFont typeface="Wingdings" pitchFamily="2" charset="2"/>
              <a:buChar char="ü"/>
            </a:pPr>
            <a:r>
              <a:rPr lang="ru-RU" sz="2800" dirty="0" smtClean="0">
                <a:latin typeface="Times New Roman" pitchFamily="18" charset="0"/>
                <a:cs typeface="Times New Roman" pitchFamily="18" charset="0"/>
              </a:rPr>
              <a:t>Отрасль права</a:t>
            </a:r>
          </a:p>
          <a:p>
            <a:pPr marL="354013" indent="0">
              <a:buFont typeface="Wingdings" pitchFamily="2" charset="2"/>
              <a:buChar char="ü"/>
            </a:pPr>
            <a:r>
              <a:rPr lang="ru-RU" sz="2800" dirty="0" smtClean="0">
                <a:latin typeface="Times New Roman" pitchFamily="18" charset="0"/>
                <a:cs typeface="Times New Roman" pitchFamily="18" charset="0"/>
              </a:rPr>
              <a:t>Критерии деления права на отрасли:</a:t>
            </a:r>
          </a:p>
          <a:p>
            <a:pPr marL="354013" indent="0">
              <a:buNone/>
            </a:pPr>
            <a:r>
              <a:rPr lang="ru-RU" sz="2800" dirty="0" smtClean="0">
                <a:latin typeface="Times New Roman" pitchFamily="18" charset="0"/>
                <a:cs typeface="Times New Roman" pitchFamily="18" charset="0"/>
              </a:rPr>
              <a:t>       1.Предмет правового регулирования</a:t>
            </a:r>
          </a:p>
          <a:p>
            <a:pPr marL="354013" indent="0">
              <a:buNone/>
            </a:pPr>
            <a:r>
              <a:rPr lang="ru-RU" sz="2800" dirty="0" smtClean="0">
                <a:latin typeface="Times New Roman" pitchFamily="18" charset="0"/>
                <a:cs typeface="Times New Roman" pitchFamily="18" charset="0"/>
              </a:rPr>
              <a:t>        2.Метод правового регулирования:</a:t>
            </a:r>
          </a:p>
          <a:p>
            <a:pPr marL="354013" indent="0">
              <a:buNone/>
            </a:pPr>
            <a:r>
              <a:rPr lang="ru-RU" sz="2800" dirty="0" smtClean="0">
                <a:latin typeface="Times New Roman" pitchFamily="18" charset="0"/>
                <a:cs typeface="Times New Roman" pitchFamily="18" charset="0"/>
              </a:rPr>
              <a:t>-императивный;</a:t>
            </a:r>
          </a:p>
          <a:p>
            <a:pPr marL="354013" indent="0">
              <a:buNone/>
            </a:pPr>
            <a:r>
              <a:rPr lang="ru-RU" sz="2800" dirty="0" smtClean="0">
                <a:latin typeface="Times New Roman" pitchFamily="18" charset="0"/>
                <a:cs typeface="Times New Roman" pitchFamily="18" charset="0"/>
              </a:rPr>
              <a:t>-диспозитивный;</a:t>
            </a:r>
          </a:p>
          <a:p>
            <a:pPr marL="354013" indent="0">
              <a:buNone/>
            </a:pPr>
            <a:r>
              <a:rPr lang="ru-RU" sz="2800" dirty="0" smtClean="0">
                <a:latin typeface="Times New Roman" pitchFamily="18" charset="0"/>
                <a:cs typeface="Times New Roman" pitchFamily="18" charset="0"/>
              </a:rPr>
              <a:t>-метод соподчинения;</a:t>
            </a:r>
          </a:p>
          <a:p>
            <a:pPr marL="354013" indent="0">
              <a:buNone/>
            </a:pPr>
            <a:r>
              <a:rPr lang="ru-RU" sz="2800" dirty="0" smtClean="0">
                <a:latin typeface="Times New Roman" pitchFamily="18" charset="0"/>
                <a:cs typeface="Times New Roman" pitchFamily="18" charset="0"/>
              </a:rPr>
              <a:t>-метод предписания, дозволения и запрета</a:t>
            </a:r>
          </a:p>
          <a:p>
            <a:pPr>
              <a:buNone/>
            </a:pPr>
            <a:endParaRPr lang="ru-RU" sz="28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7467600" cy="792162"/>
          </a:xfrm>
        </p:spPr>
        <p:txBody>
          <a:bodyPr>
            <a:normAutofit fontScale="90000"/>
          </a:bodyPr>
          <a:lstStyle/>
          <a:p>
            <a:pPr algn="ctr"/>
            <a:r>
              <a:rPr lang="ru-RU" sz="4000" b="1" dirty="0" smtClean="0">
                <a:latin typeface="Times New Roman" pitchFamily="18" charset="0"/>
                <a:cs typeface="Times New Roman" pitchFamily="18" charset="0"/>
              </a:rPr>
              <a:t>5.2 Законотворческий процесс</a:t>
            </a:r>
            <a:endParaRPr lang="ru-RU" sz="4000" b="1" dirty="0">
              <a:latin typeface="Times New Roman" pitchFamily="18" charset="0"/>
              <a:cs typeface="Times New Roman" pitchFamily="18" charset="0"/>
            </a:endParaRPr>
          </a:p>
        </p:txBody>
      </p:sp>
      <p:sp>
        <p:nvSpPr>
          <p:cNvPr id="3" name="Содержимое 2"/>
          <p:cNvSpPr>
            <a:spLocks noGrp="1"/>
          </p:cNvSpPr>
          <p:nvPr>
            <p:ph sz="quarter" idx="1"/>
          </p:nvPr>
        </p:nvSpPr>
        <p:spPr>
          <a:xfrm>
            <a:off x="457200" y="990600"/>
            <a:ext cx="8305800" cy="5483352"/>
          </a:xfrm>
        </p:spPr>
        <p:txBody>
          <a:bodyPr>
            <a:normAutofit fontScale="92500" lnSpcReduction="20000"/>
          </a:bodyPr>
          <a:lstStyle/>
          <a:p>
            <a:pPr marL="0" indent="265113">
              <a:buFont typeface="Wingdings" pitchFamily="2" charset="2"/>
              <a:buChar char="ü"/>
            </a:pPr>
            <a:r>
              <a:rPr lang="ru-RU" dirty="0" smtClean="0">
                <a:latin typeface="Times New Roman" pitchFamily="18" charset="0"/>
                <a:cs typeface="Times New Roman" pitchFamily="18" charset="0"/>
              </a:rPr>
              <a:t>Понятие «правотворчество»</a:t>
            </a:r>
          </a:p>
          <a:p>
            <a:pPr marL="0" indent="265113">
              <a:buFont typeface="Wingdings" pitchFamily="2" charset="2"/>
              <a:buChar char="ü"/>
            </a:pPr>
            <a:r>
              <a:rPr lang="ru-RU" dirty="0" smtClean="0">
                <a:latin typeface="Times New Roman" pitchFamily="18" charset="0"/>
                <a:cs typeface="Times New Roman" pitchFamily="18" charset="0"/>
              </a:rPr>
              <a:t>Правотворчество делится на:</a:t>
            </a:r>
          </a:p>
          <a:p>
            <a:pPr marL="0" indent="265113">
              <a:buNone/>
            </a:pPr>
            <a:r>
              <a:rPr lang="ru-RU" dirty="0" smtClean="0">
                <a:latin typeface="Times New Roman" pitchFamily="18" charset="0"/>
                <a:cs typeface="Times New Roman" pitchFamily="18" charset="0"/>
              </a:rPr>
              <a:t>     - законотворчество</a:t>
            </a:r>
          </a:p>
          <a:p>
            <a:pPr marL="0" indent="265113">
              <a:buNone/>
            </a:pPr>
            <a:r>
              <a:rPr lang="ru-RU" dirty="0" smtClean="0">
                <a:latin typeface="Times New Roman" pitchFamily="18" charset="0"/>
                <a:cs typeface="Times New Roman" pitchFamily="18" charset="0"/>
              </a:rPr>
              <a:t>     - делегированное правотворчество</a:t>
            </a:r>
          </a:p>
          <a:p>
            <a:pPr marL="0" indent="265113">
              <a:buNone/>
            </a:pPr>
            <a:r>
              <a:rPr lang="ru-RU" dirty="0" smtClean="0">
                <a:latin typeface="Times New Roman" pitchFamily="18" charset="0"/>
                <a:cs typeface="Times New Roman" pitchFamily="18" charset="0"/>
              </a:rPr>
              <a:t>     - подзаконное правотворчество</a:t>
            </a:r>
          </a:p>
          <a:p>
            <a:pPr marL="0" indent="265113">
              <a:buFont typeface="Wingdings" pitchFamily="2" charset="2"/>
              <a:buChar char="ü"/>
            </a:pPr>
            <a:r>
              <a:rPr lang="ru-RU" dirty="0" smtClean="0">
                <a:latin typeface="Times New Roman" pitchFamily="18" charset="0"/>
                <a:cs typeface="Times New Roman" pitchFamily="18" charset="0"/>
              </a:rPr>
              <a:t> Законодательный (законотворческий процесс)</a:t>
            </a:r>
          </a:p>
          <a:p>
            <a:pPr marL="0" indent="265113">
              <a:buFont typeface="Wingdings" pitchFamily="2" charset="2"/>
              <a:buChar char="ü"/>
            </a:pPr>
            <a:r>
              <a:rPr lang="ru-RU" dirty="0" smtClean="0">
                <a:latin typeface="Times New Roman" pitchFamily="18" charset="0"/>
                <a:cs typeface="Times New Roman" pitchFamily="18" charset="0"/>
              </a:rPr>
              <a:t>Стадии законотворческого процесса в РФ</a:t>
            </a:r>
          </a:p>
          <a:p>
            <a:pPr marL="0" indent="265113">
              <a:buNone/>
            </a:pPr>
            <a:r>
              <a:rPr lang="ru-RU" dirty="0" smtClean="0">
                <a:latin typeface="Times New Roman" pitchFamily="18" charset="0"/>
                <a:cs typeface="Times New Roman" pitchFamily="18" charset="0"/>
              </a:rPr>
              <a:t>      - законодательная инициатива (кто может?)</a:t>
            </a:r>
          </a:p>
          <a:p>
            <a:pPr marL="0" indent="265113">
              <a:buNone/>
            </a:pPr>
            <a:r>
              <a:rPr lang="ru-RU" dirty="0" smtClean="0">
                <a:latin typeface="Times New Roman" pitchFamily="18" charset="0"/>
                <a:cs typeface="Times New Roman" pitchFamily="18" charset="0"/>
              </a:rPr>
              <a:t>      - рассмотрение законопроекта в ГД</a:t>
            </a:r>
          </a:p>
          <a:p>
            <a:pPr marL="0" indent="265113">
              <a:buNone/>
            </a:pPr>
            <a:r>
              <a:rPr lang="ru-RU" dirty="0" smtClean="0">
                <a:latin typeface="Times New Roman" pitchFamily="18" charset="0"/>
                <a:cs typeface="Times New Roman" pitchFamily="18" charset="0"/>
              </a:rPr>
              <a:t>      - принятие законов ГД (три чтения)</a:t>
            </a:r>
          </a:p>
          <a:p>
            <a:pPr marL="0" indent="265113">
              <a:buNone/>
            </a:pPr>
            <a:r>
              <a:rPr lang="ru-RU" dirty="0" smtClean="0">
                <a:latin typeface="Times New Roman" pitchFamily="18" charset="0"/>
                <a:cs typeface="Times New Roman" pitchFamily="18" charset="0"/>
              </a:rPr>
              <a:t>      - одобрение законов в СФ (ФЗ и ФКЗ)</a:t>
            </a:r>
          </a:p>
          <a:p>
            <a:pPr marL="0" indent="265113">
              <a:buNone/>
            </a:pPr>
            <a:r>
              <a:rPr lang="ru-RU" dirty="0" smtClean="0">
                <a:latin typeface="Times New Roman" pitchFamily="18" charset="0"/>
                <a:cs typeface="Times New Roman" pitchFamily="18" charset="0"/>
              </a:rPr>
              <a:t>      - подписание законов Президентом РФ (абсолютное и относительное вето)</a:t>
            </a:r>
          </a:p>
          <a:p>
            <a:pPr marL="0" indent="265113">
              <a:buNone/>
            </a:pPr>
            <a:r>
              <a:rPr lang="ru-RU" dirty="0" smtClean="0">
                <a:latin typeface="Times New Roman" pitchFamily="18" charset="0"/>
                <a:cs typeface="Times New Roman" pitchFamily="18" charset="0"/>
              </a:rPr>
              <a:t>      - опубликование и вступление в силу (где публикуют?)</a:t>
            </a:r>
          </a:p>
          <a:p>
            <a:pPr marL="0" indent="265113">
              <a:buFont typeface="Wingdings" pitchFamily="2" charset="2"/>
              <a:buChar char="ü"/>
            </a:pPr>
            <a:r>
              <a:rPr lang="ru-RU" dirty="0" smtClean="0">
                <a:latin typeface="Times New Roman" pitchFamily="18" charset="0"/>
                <a:cs typeface="Times New Roman" pitchFamily="18" charset="0"/>
              </a:rPr>
              <a:t>Правотворчество и законотворчество</a:t>
            </a:r>
            <a:endParaRPr lang="ru-RU"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Эркер">
  <a:themeElements>
    <a:clrScheme name="Техническая">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Эркер">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Эркер">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854</TotalTime>
  <Words>2655</Words>
  <Application>Microsoft Office PowerPoint</Application>
  <PresentationFormat>Экран (4:3)</PresentationFormat>
  <Paragraphs>410</Paragraphs>
  <Slides>48</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48</vt:i4>
      </vt:variant>
    </vt:vector>
  </HeadingPairs>
  <TitlesOfParts>
    <vt:vector size="49" baseType="lpstr">
      <vt:lpstr>Эркер</vt:lpstr>
      <vt:lpstr>    Подготовка к ЕГЭ  по обществознанию  (решение заданий блока «ПРАВО»)</vt:lpstr>
      <vt:lpstr>Трудности раздела «Право»</vt:lpstr>
      <vt:lpstr>               1 группа (не перешли порог):</vt:lpstr>
      <vt:lpstr> 2 группа: (42-60 тб)</vt:lpstr>
      <vt:lpstr>3 группа: (61-80тб)</vt:lpstr>
      <vt:lpstr> 5.1 Право в системе социальных норм </vt:lpstr>
      <vt:lpstr>5.2 Система российского права</vt:lpstr>
      <vt:lpstr>5.2 Система российского права.</vt:lpstr>
      <vt:lpstr>5.2 Законотворческий процесс</vt:lpstr>
      <vt:lpstr>Нормы права (нет в кодификаторе!!!)</vt:lpstr>
      <vt:lpstr>5.3 Понятие и виды юридической ответственности</vt:lpstr>
      <vt:lpstr>Правоотношения </vt:lpstr>
      <vt:lpstr>5.4 Конституция РФ. Основы конституционного строя РФ</vt:lpstr>
      <vt:lpstr>Слайд 14</vt:lpstr>
      <vt:lpstr>5.5. Законодательство РФ о выборах</vt:lpstr>
      <vt:lpstr>5.6 Субъекты гражданского права</vt:lpstr>
      <vt:lpstr>Слайд 17</vt:lpstr>
      <vt:lpstr>5.7 Организационно-правовые формы и правовой режим предпринимательской деятельности</vt:lpstr>
      <vt:lpstr>5.8 Имущественные и неимущественные права</vt:lpstr>
      <vt:lpstr>                             5.9 Порядок приема на работу. Порядок заключения и расторжения трудового договора </vt:lpstr>
      <vt:lpstr>Слайд 21</vt:lpstr>
      <vt:lpstr>5.10 Правовое регулирование отношений супругов. Порядок и условия заключения и расторжения брака</vt:lpstr>
      <vt:lpstr>Слайд 23</vt:lpstr>
      <vt:lpstr>5.11 Особенности административной юрисдикции</vt:lpstr>
      <vt:lpstr>5.12 Право на благоприятную окружающую среду и способы его защиты</vt:lpstr>
      <vt:lpstr>5.13. Международное право (международная защита прав человека в условиях мирного и военного времени)</vt:lpstr>
      <vt:lpstr>5.14 Споры, порядок их рассмотрения</vt:lpstr>
      <vt:lpstr>5.15 Основные правила и принципы гражданского процесса</vt:lpstr>
      <vt:lpstr>5.16 Особенности уголовного процесса</vt:lpstr>
      <vt:lpstr>Слайд 30</vt:lpstr>
      <vt:lpstr>5.17. Гражданство РФ</vt:lpstr>
      <vt:lpstr>5.18 Воинская обязанность, альтернативная гражданская служба</vt:lpstr>
      <vt:lpstr>5.19 Права и обязанности налогоплательщика</vt:lpstr>
      <vt:lpstr>5.20 Правоохранительные органы. Судебная система</vt:lpstr>
      <vt:lpstr>Слайд 35</vt:lpstr>
      <vt:lpstr>Слайд 36</vt:lpstr>
      <vt:lpstr>Слайд 37</vt:lpstr>
      <vt:lpstr>Субъекты правоотношений</vt:lpstr>
      <vt:lpstr>Слайд 39</vt:lpstr>
      <vt:lpstr>Слайд 40</vt:lpstr>
      <vt:lpstr>Слайд 41</vt:lpstr>
      <vt:lpstr>Слайд 42</vt:lpstr>
      <vt:lpstr>Алгоритм работы с задачами:</vt:lpstr>
      <vt:lpstr>практикум</vt:lpstr>
      <vt:lpstr>  Прочитайте текст и найдите ошибочное утверждение. Сформулируйте правильное утверждение. Обоснуйте, почему вы считаете, что данное утверждение ошибочно, а ваша формулировка является правильной.  </vt:lpstr>
      <vt:lpstr>Слайд 46</vt:lpstr>
      <vt:lpstr>Слайд 47</vt:lpstr>
      <vt:lpstr>Слайд 48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Мастер-класс</dc:title>
  <dc:creator>ЕЛЕНА</dc:creator>
  <cp:lastModifiedBy>user</cp:lastModifiedBy>
  <cp:revision>95</cp:revision>
  <dcterms:created xsi:type="dcterms:W3CDTF">2018-11-16T13:37:07Z</dcterms:created>
  <dcterms:modified xsi:type="dcterms:W3CDTF">2018-11-23T04:03:54Z</dcterms:modified>
</cp:coreProperties>
</file>