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theme/themeOverride7.xml" ContentType="application/vnd.openxmlformats-officedocument.themeOverride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theme/themeOverride5.xml" ContentType="application/vnd.openxmlformats-officedocument.themeOverride+xml"/>
  <Override PartName="/ppt/theme/themeOverride10.xml" ContentType="application/vnd.openxmlformats-officedocument.themeOverr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theme/themeOverride3.xml" ContentType="application/vnd.openxmlformats-officedocument.themeOverr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theme/themeOverride1.xml" ContentType="application/vnd.openxmlformats-officedocument.themeOverr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10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Override9.xml" ContentType="application/vnd.openxmlformats-officedocument.themeOverride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theme/themeOverride8.xml" ContentType="application/vnd.openxmlformats-officedocument.themeOverr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Override6.xml" ContentType="application/vnd.openxmlformats-officedocument.themeOverr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theme/themeOverride4.xml" ContentType="application/vnd.openxmlformats-officedocument.themeOverride+xml"/>
  <Override PartName="/ppt/diagrams/quickStyle1.xml" ContentType="application/vnd.openxmlformats-officedocument.drawingml.diagramStyl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theme/themeOverride2.xml" ContentType="application/vnd.openxmlformats-officedocument.themeOverr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charts/chart8.xml" ContentType="application/vnd.openxmlformats-officedocument.drawingml.chart+xml"/>
  <Override PartName="/ppt/charts/chart12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4" r:id="rId1"/>
  </p:sldMasterIdLst>
  <p:notesMasterIdLst>
    <p:notesMasterId r:id="rId25"/>
  </p:notesMasterIdLst>
  <p:handoutMasterIdLst>
    <p:handoutMasterId r:id="rId26"/>
  </p:handoutMasterIdLst>
  <p:sldIdLst>
    <p:sldId id="285" r:id="rId2"/>
    <p:sldId id="309" r:id="rId3"/>
    <p:sldId id="310" r:id="rId4"/>
    <p:sldId id="311" r:id="rId5"/>
    <p:sldId id="312" r:id="rId6"/>
    <p:sldId id="313" r:id="rId7"/>
    <p:sldId id="314" r:id="rId8"/>
    <p:sldId id="315" r:id="rId9"/>
    <p:sldId id="316" r:id="rId10"/>
    <p:sldId id="317" r:id="rId11"/>
    <p:sldId id="318" r:id="rId12"/>
    <p:sldId id="308" r:id="rId13"/>
    <p:sldId id="307" r:id="rId14"/>
    <p:sldId id="295" r:id="rId15"/>
    <p:sldId id="286" r:id="rId16"/>
    <p:sldId id="283" r:id="rId17"/>
    <p:sldId id="291" r:id="rId18"/>
    <p:sldId id="297" r:id="rId19"/>
    <p:sldId id="322" r:id="rId20"/>
    <p:sldId id="323" r:id="rId21"/>
    <p:sldId id="302" r:id="rId22"/>
    <p:sldId id="325" r:id="rId23"/>
    <p:sldId id="324" r:id="rId24"/>
  </p:sldIdLst>
  <p:sldSz cx="9144000" cy="5143500" type="screen16x9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CCFFCC"/>
    <a:srgbClr val="CCFFFF"/>
    <a:srgbClr val="339966"/>
    <a:srgbClr val="005EA4"/>
    <a:srgbClr val="FFFFCC"/>
    <a:srgbClr val="EDE5FB"/>
    <a:srgbClr val="66FF99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Светлый стиль 3 - акцент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5FD0F851-EC5A-4D38-B0AD-8093EC10F338}" styleName="Светлый стиль 1 - акцент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1E4AEA4-8DFA-4A89-87EB-49C32662AFE0}" styleName="Средний стиль 2 -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Средний стиль 2 -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>
        <p:scale>
          <a:sx n="80" d="100"/>
          <a:sy n="80" d="100"/>
        </p:scale>
        <p:origin x="-787" y="-91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1.xlsx"/><Relationship Id="rId1" Type="http://schemas.openxmlformats.org/officeDocument/2006/relationships/themeOverride" Target="../theme/themeOverride1.xml"/></Relationships>
</file>

<file path=ppt/charts/_rels/chart10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10.xlsx"/><Relationship Id="rId1" Type="http://schemas.openxmlformats.org/officeDocument/2006/relationships/themeOverride" Target="../theme/themeOverride5.xm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2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2.xlsx"/><Relationship Id="rId1" Type="http://schemas.openxmlformats.org/officeDocument/2006/relationships/themeOverride" Target="../theme/themeOverride2.xm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3.xlsx"/></Relationships>
</file>

<file path=ppt/charts/_rels/chart4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4.xlsx"/><Relationship Id="rId1" Type="http://schemas.openxmlformats.org/officeDocument/2006/relationships/themeOverride" Target="../theme/themeOverride3.xml"/></Relationships>
</file>

<file path=ppt/charts/_rels/chart5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_____Microsoft_Office_Excel5.xlsx"/><Relationship Id="rId1" Type="http://schemas.openxmlformats.org/officeDocument/2006/relationships/themeOverride" Target="../theme/themeOverride4.xm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style val="10"/>
  <c:chart>
    <c:title>
      <c:tx>
        <c:rich>
          <a:bodyPr/>
          <a:lstStyle/>
          <a:p>
            <a:pPr>
              <a:defRPr sz="1200"/>
            </a:pP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Вопрос 3_Оценка </a:t>
            </a:r>
            <a:r>
              <a:rPr lang="ru-RU" sz="1600" b="1" dirty="0">
                <a:latin typeface="Times New Roman" pitchFamily="18" charset="0"/>
                <a:cs typeface="Times New Roman" pitchFamily="18" charset="0"/>
              </a:rPr>
              <a:t>отношений </a:t>
            </a:r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defRPr sz="1200"/>
            </a:pP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1600" b="1" dirty="0">
                <a:latin typeface="Times New Roman" pitchFamily="18" charset="0"/>
                <a:cs typeface="Times New Roman" pitchFamily="18" charset="0"/>
              </a:rPr>
              <a:t>школьном коллективе</a:t>
            </a:r>
          </a:p>
        </c:rich>
      </c:tx>
      <c:layout/>
    </c:title>
    <c:plotArea>
      <c:layout>
        <c:manualLayout>
          <c:layoutTarget val="inner"/>
          <c:xMode val="edge"/>
          <c:yMode val="edge"/>
          <c:x val="2.1485203953078208E-2"/>
          <c:y val="0.29100555090364438"/>
          <c:w val="0.59961057140457485"/>
          <c:h val="0.54510051945870441"/>
        </c:manualLayout>
      </c:layout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Оценка отношений в школьном коллективе</c:v>
                </c:pt>
              </c:strCache>
            </c:strRef>
          </c:tx>
          <c:spPr>
            <a:solidFill>
              <a:srgbClr val="00B050"/>
            </a:solidFill>
          </c:spPr>
          <c:dPt>
            <c:idx val="0"/>
            <c:spPr>
              <a:solidFill>
                <a:srgbClr val="A8CDD7">
                  <a:lumMod val="75000"/>
                </a:srgbClr>
              </a:solidFill>
            </c:spPr>
          </c:dPt>
          <c:dPt>
            <c:idx val="1"/>
            <c:spPr>
              <a:solidFill>
                <a:srgbClr val="72A376">
                  <a:lumMod val="60000"/>
                  <a:lumOff val="40000"/>
                </a:srgbClr>
              </a:solidFill>
            </c:spPr>
          </c:dPt>
          <c:dLbls>
            <c:showVal val="1"/>
            <c:showLeaderLines val="1"/>
          </c:dLbls>
          <c:cat>
            <c:strRef>
              <c:f>Лист1!$A$2:$A$3</c:f>
              <c:strCache>
                <c:ptCount val="2"/>
                <c:pt idx="0">
                  <c:v>негативно</c:v>
                </c:pt>
                <c:pt idx="1">
                  <c:v>позитивно</c:v>
                </c:pt>
              </c:strCache>
            </c:strRef>
          </c:cat>
          <c:val>
            <c:numRef>
              <c:f>Лист1!$B$2:$B$3</c:f>
              <c:numCache>
                <c:formatCode>0.00%</c:formatCode>
                <c:ptCount val="2"/>
                <c:pt idx="0">
                  <c:v>0.10400000000000002</c:v>
                </c:pt>
                <c:pt idx="1">
                  <c:v>0.89600000000000102</c:v>
                </c:pt>
              </c:numCache>
            </c:numRef>
          </c:val>
        </c:ser>
        <c:firstSliceAng val="0"/>
      </c:pieChart>
      <c:spPr>
        <a:noFill/>
        <a:ln w="25401">
          <a:noFill/>
        </a:ln>
      </c:spPr>
    </c:plotArea>
    <c:legend>
      <c:legendPos val="r"/>
      <c:layout>
        <c:manualLayout>
          <c:xMode val="edge"/>
          <c:yMode val="edge"/>
          <c:x val="0.59821243595845353"/>
          <c:y val="0.38304594702590178"/>
          <c:w val="0.34484280075030116"/>
          <c:h val="0.30760455983446572"/>
        </c:manualLayout>
      </c:layout>
      <c:txPr>
        <a:bodyPr/>
        <a:lstStyle/>
        <a:p>
          <a:pPr>
            <a:defRPr sz="1400"/>
          </a:pPr>
          <a:endParaRPr lang="ru-RU"/>
        </a:p>
      </c:txPr>
    </c:legend>
    <c:plotVisOnly val="1"/>
    <c:dispBlanksAs val="zero"/>
  </c:chart>
  <c:externalData r:id="rId2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plotArea>
      <c:layout>
        <c:manualLayout>
          <c:layoutTarget val="inner"/>
          <c:xMode val="edge"/>
          <c:yMode val="edge"/>
          <c:x val="4.2914598969287954E-2"/>
          <c:y val="3.870132279793969E-2"/>
          <c:w val="0.59765015310586178"/>
          <c:h val="0.82531403893901689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курсы повышения квалификации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 (%)</c:v>
                </c:pt>
                <c:pt idx="1">
                  <c:v>наставники (%)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65</c:v>
                </c:pt>
                <c:pt idx="1">
                  <c:v>21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самообразование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 (%)</c:v>
                </c:pt>
                <c:pt idx="1">
                  <c:v>наставники (%)</c:v>
                </c:pt>
              </c:strCache>
            </c:strRef>
          </c:cat>
          <c:val>
            <c:numRef>
              <c:f>Лист1!$C$2:$C$3</c:f>
              <c:numCache>
                <c:formatCode>General</c:formatCode>
                <c:ptCount val="2"/>
                <c:pt idx="0">
                  <c:v>63.9</c:v>
                </c:pt>
                <c:pt idx="1">
                  <c:v>38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мастер-классы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 (%)</c:v>
                </c:pt>
                <c:pt idx="1">
                  <c:v>наставники (%)</c:v>
                </c:pt>
              </c:strCache>
            </c:strRef>
          </c:cat>
          <c:val>
            <c:numRef>
              <c:f>Лист1!$D$2:$D$3</c:f>
              <c:numCache>
                <c:formatCode>General</c:formatCode>
                <c:ptCount val="2"/>
                <c:pt idx="0">
                  <c:v>56.4</c:v>
                </c:pt>
                <c:pt idx="1">
                  <c:v>22.8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помощь наставника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 (%)</c:v>
                </c:pt>
                <c:pt idx="1">
                  <c:v>наставники (%)</c:v>
                </c:pt>
              </c:strCache>
            </c:strRef>
          </c:cat>
          <c:val>
            <c:numRef>
              <c:f>Лист1!$E$2:$E$3</c:f>
              <c:numCache>
                <c:formatCode>General</c:formatCode>
                <c:ptCount val="2"/>
                <c:pt idx="0">
                  <c:v>48.5</c:v>
                </c:pt>
                <c:pt idx="1">
                  <c:v>33.300000000000004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школа молодого педагога</c:v>
                </c:pt>
              </c:strCache>
            </c:strRef>
          </c:tx>
          <c:dLbls>
            <c:dLbl>
              <c:idx val="1"/>
              <c:delete val="1"/>
            </c:dLbl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 (%)</c:v>
                </c:pt>
                <c:pt idx="1">
                  <c:v>наставники (%)</c:v>
                </c:pt>
              </c:strCache>
            </c:strRef>
          </c:cat>
          <c:val>
            <c:numRef>
              <c:f>Лист1!$F$2:$F$3</c:f>
              <c:numCache>
                <c:formatCode>dd/mmm</c:formatCode>
                <c:ptCount val="2"/>
                <c:pt idx="0" formatCode="General">
                  <c:v>42.9</c:v>
                </c:pt>
                <c:pt idx="1">
                  <c:v>22</c:v>
                </c:pt>
              </c:numCache>
            </c:numRef>
          </c:val>
        </c:ser>
        <c:ser>
          <c:idx val="5"/>
          <c:order val="5"/>
          <c:tx>
            <c:strRef>
              <c:f>Лист1!$G$1</c:f>
              <c:strCache>
                <c:ptCount val="1"/>
                <c:pt idx="0">
                  <c:v>семинары-практикумы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 (%)</c:v>
                </c:pt>
                <c:pt idx="1">
                  <c:v>наставники (%)</c:v>
                </c:pt>
              </c:strCache>
            </c:strRef>
          </c:cat>
          <c:val>
            <c:numRef>
              <c:f>Лист1!$G$2:$G$3</c:f>
              <c:numCache>
                <c:formatCode>General</c:formatCode>
                <c:ptCount val="2"/>
                <c:pt idx="0">
                  <c:v>36.200000000000003</c:v>
                </c:pt>
                <c:pt idx="1">
                  <c:v>14.9</c:v>
                </c:pt>
              </c:numCache>
            </c:numRef>
          </c:val>
        </c:ser>
        <c:ser>
          <c:idx val="6"/>
          <c:order val="6"/>
          <c:tx>
            <c:strRef>
              <c:f>Лист1!$H$1</c:f>
              <c:strCache>
                <c:ptCount val="1"/>
                <c:pt idx="0">
                  <c:v>творческие лаборатории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 (%)</c:v>
                </c:pt>
                <c:pt idx="1">
                  <c:v>наставники (%)</c:v>
                </c:pt>
              </c:strCache>
            </c:strRef>
          </c:cat>
          <c:val>
            <c:numRef>
              <c:f>Лист1!$H$2:$H$3</c:f>
              <c:numCache>
                <c:formatCode>General</c:formatCode>
                <c:ptCount val="2"/>
                <c:pt idx="0">
                  <c:v>27</c:v>
                </c:pt>
                <c:pt idx="1">
                  <c:v>10.5</c:v>
                </c:pt>
              </c:numCache>
            </c:numRef>
          </c:val>
        </c:ser>
        <c:ser>
          <c:idx val="7"/>
          <c:order val="7"/>
          <c:tx>
            <c:strRef>
              <c:f>Лист1!$I$1</c:f>
              <c:strCache>
                <c:ptCount val="1"/>
                <c:pt idx="0">
                  <c:v>метод объединения по предмету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 (%)</c:v>
                </c:pt>
                <c:pt idx="1">
                  <c:v>наставники (%)</c:v>
                </c:pt>
              </c:strCache>
            </c:strRef>
          </c:cat>
          <c:val>
            <c:numRef>
              <c:f>Лист1!$I$2:$I$3</c:f>
              <c:numCache>
                <c:formatCode>General</c:formatCode>
                <c:ptCount val="2"/>
                <c:pt idx="0">
                  <c:v>23.9</c:v>
                </c:pt>
                <c:pt idx="1">
                  <c:v>9.6</c:v>
                </c:pt>
              </c:numCache>
            </c:numRef>
          </c:val>
        </c:ser>
        <c:axId val="114993408"/>
        <c:axId val="111149056"/>
      </c:barChart>
      <c:catAx>
        <c:axId val="114993408"/>
        <c:scaling>
          <c:orientation val="minMax"/>
        </c:scaling>
        <c:axPos val="b"/>
        <c:numFmt formatCode="General" sourceLinked="1"/>
        <c:tickLblPos val="nextTo"/>
        <c:txPr>
          <a:bodyPr/>
          <a:lstStyle/>
          <a:p>
            <a:pPr>
              <a:defRPr sz="1400"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11149056"/>
        <c:crosses val="autoZero"/>
        <c:auto val="1"/>
        <c:lblAlgn val="ctr"/>
        <c:lblOffset val="100"/>
      </c:catAx>
      <c:valAx>
        <c:axId val="111149056"/>
        <c:scaling>
          <c:orientation val="minMax"/>
        </c:scaling>
        <c:axPos val="l"/>
        <c:majorGridlines/>
        <c:numFmt formatCode="General" sourceLinked="1"/>
        <c:tickLblPos val="nextTo"/>
        <c:crossAx val="114993408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6392601706036749"/>
          <c:y val="1.9713637944916498E-2"/>
          <c:w val="0.3468509405074367"/>
          <c:h val="0.97988637594961059"/>
        </c:manualLayout>
      </c:layout>
      <c:txPr>
        <a:bodyPr/>
        <a:lstStyle/>
        <a:p>
          <a:pPr>
            <a:defRPr sz="1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gap"/>
  </c:chart>
  <c:externalData r:id="rId2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plotArea>
      <c:layout>
        <c:manualLayout>
          <c:layoutTarget val="inner"/>
          <c:xMode val="edge"/>
          <c:yMode val="edge"/>
          <c:x val="7.1971951315329602E-2"/>
          <c:y val="3.7957250512684816E-2"/>
          <c:w val="0.50859430103613401"/>
          <c:h val="0.82867255417445762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типы уроков и методика из подготовки</c:v>
                </c:pt>
              </c:strCache>
            </c:strRef>
          </c:tx>
          <c:dLbls>
            <c:txPr>
              <a:bodyPr/>
              <a:lstStyle/>
              <a:p>
                <a:pPr>
                  <a:defRPr sz="600"/>
                </a:pPr>
                <a:endParaRPr lang="ru-RU"/>
              </a:p>
            </c:txPr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</c:v>
                </c:pt>
                <c:pt idx="1">
                  <c:v>наставники</c:v>
                </c:pt>
              </c:strCache>
            </c:strRef>
          </c:cat>
          <c:val>
            <c:numRef>
              <c:f>Лист1!$B$2:$B$3</c:f>
              <c:numCache>
                <c:formatCode>0.00%</c:formatCode>
                <c:ptCount val="2"/>
                <c:pt idx="0">
                  <c:v>0.41000000000000031</c:v>
                </c:pt>
                <c:pt idx="1">
                  <c:v>0.32700000000000062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современные технологии и методы обучения</c:v>
                </c:pt>
              </c:strCache>
            </c:strRef>
          </c:tx>
          <c:dLbls>
            <c:txPr>
              <a:bodyPr/>
              <a:lstStyle/>
              <a:p>
                <a:pPr>
                  <a:defRPr sz="600"/>
                </a:pPr>
                <a:endParaRPr lang="ru-RU"/>
              </a:p>
            </c:txPr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</c:v>
                </c:pt>
                <c:pt idx="1">
                  <c:v>наставники</c:v>
                </c:pt>
              </c:strCache>
            </c:strRef>
          </c:cat>
          <c:val>
            <c:numRef>
              <c:f>Лист1!$C$2:$C$3</c:f>
              <c:numCache>
                <c:formatCode>0.00%</c:formatCode>
                <c:ptCount val="2"/>
                <c:pt idx="0">
                  <c:v>0.58000000000000007</c:v>
                </c:pt>
                <c:pt idx="1">
                  <c:v>0.58599999999999997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цифровые образовательные технологии</c:v>
                </c:pt>
              </c:strCache>
            </c:strRef>
          </c:tx>
          <c:dLbls>
            <c:txPr>
              <a:bodyPr/>
              <a:lstStyle/>
              <a:p>
                <a:pPr>
                  <a:defRPr sz="600"/>
                </a:pPr>
                <a:endParaRPr lang="ru-RU"/>
              </a:p>
            </c:txPr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</c:v>
                </c:pt>
                <c:pt idx="1">
                  <c:v>наставники</c:v>
                </c:pt>
              </c:strCache>
            </c:strRef>
          </c:cat>
          <c:val>
            <c:numRef>
              <c:f>Лист1!$D$2:$D$3</c:f>
              <c:numCache>
                <c:formatCode>0.00%</c:formatCode>
                <c:ptCount val="2"/>
                <c:pt idx="0">
                  <c:v>0.17300000000000001</c:v>
                </c:pt>
                <c:pt idx="1">
                  <c:v>0.24500000000000027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приемы активизации обучающихся</c:v>
                </c:pt>
              </c:strCache>
            </c:strRef>
          </c:tx>
          <c:dLbls>
            <c:dLbl>
              <c:idx val="0"/>
              <c:layout>
                <c:manualLayout>
                  <c:x val="2.3148148148148147E-3"/>
                  <c:y val="1.5873015873015879E-2"/>
                </c:manualLayout>
              </c:layout>
              <c:showVal val="1"/>
            </c:dLbl>
            <c:dLbl>
              <c:idx val="1"/>
              <c:layout>
                <c:manualLayout>
                  <c:x val="0"/>
                  <c:y val="1.9841269841269878E-2"/>
                </c:manualLayout>
              </c:layout>
              <c:tx>
                <c:rich>
                  <a:bodyPr/>
                  <a:lstStyle/>
                  <a:p>
                    <a:r>
                      <a:rPr lang="en-US" sz="600"/>
                      <a:t>21,80</a:t>
                    </a:r>
                    <a:r>
                      <a:rPr lang="en-US"/>
                      <a:t>%</a:t>
                    </a:r>
                  </a:p>
                </c:rich>
              </c:tx>
              <c:showVal val="1"/>
            </c:dLbl>
            <c:txPr>
              <a:bodyPr/>
              <a:lstStyle/>
              <a:p>
                <a:pPr>
                  <a:defRPr sz="600"/>
                </a:pPr>
                <a:endParaRPr lang="ru-RU"/>
              </a:p>
            </c:txPr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</c:v>
                </c:pt>
                <c:pt idx="1">
                  <c:v>наставники</c:v>
                </c:pt>
              </c:strCache>
            </c:strRef>
          </c:cat>
          <c:val>
            <c:numRef>
              <c:f>Лист1!$E$2:$E$3</c:f>
              <c:numCache>
                <c:formatCode>0.00%</c:formatCode>
                <c:ptCount val="2"/>
                <c:pt idx="0">
                  <c:v>0.15600000000000031</c:v>
                </c:pt>
                <c:pt idx="1">
                  <c:v>0.2180000000000003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психолого-педагогические особенности обучающихся</c:v>
                </c:pt>
              </c:strCache>
            </c:strRef>
          </c:tx>
          <c:dLbls>
            <c:txPr>
              <a:bodyPr/>
              <a:lstStyle/>
              <a:p>
                <a:pPr>
                  <a:defRPr sz="600"/>
                </a:pPr>
                <a:endParaRPr lang="ru-RU"/>
              </a:p>
            </c:txPr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</c:v>
                </c:pt>
                <c:pt idx="1">
                  <c:v>наставники</c:v>
                </c:pt>
              </c:strCache>
            </c:strRef>
          </c:cat>
          <c:val>
            <c:numRef>
              <c:f>Лист1!$F$2:$F$3</c:f>
              <c:numCache>
                <c:formatCode>0.00%</c:formatCode>
                <c:ptCount val="2"/>
                <c:pt idx="0">
                  <c:v>0.18400000000000027</c:v>
                </c:pt>
                <c:pt idx="1">
                  <c:v>0.24500000000000027</c:v>
                </c:pt>
              </c:numCache>
            </c:numRef>
          </c:val>
        </c:ser>
        <c:ser>
          <c:idx val="5"/>
          <c:order val="5"/>
          <c:tx>
            <c:strRef>
              <c:f>Лист1!$G$1</c:f>
              <c:strCache>
                <c:ptCount val="1"/>
                <c:pt idx="0">
                  <c:v>оценка результатов обучения</c:v>
                </c:pt>
              </c:strCache>
            </c:strRef>
          </c:tx>
          <c:dLbls>
            <c:txPr>
              <a:bodyPr/>
              <a:lstStyle/>
              <a:p>
                <a:pPr>
                  <a:defRPr sz="600"/>
                </a:pPr>
                <a:endParaRPr lang="ru-RU"/>
              </a:p>
            </c:txPr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</c:v>
                </c:pt>
                <c:pt idx="1">
                  <c:v>наставники</c:v>
                </c:pt>
              </c:strCache>
            </c:strRef>
          </c:cat>
          <c:val>
            <c:numRef>
              <c:f>Лист1!$G$2:$G$3</c:f>
              <c:numCache>
                <c:formatCode>0.00%</c:formatCode>
                <c:ptCount val="2"/>
                <c:pt idx="0">
                  <c:v>0.12100000000000002</c:v>
                </c:pt>
                <c:pt idx="1">
                  <c:v>0.11799999999999998</c:v>
                </c:pt>
              </c:numCache>
            </c:numRef>
          </c:val>
        </c:ser>
        <c:ser>
          <c:idx val="6"/>
          <c:order val="6"/>
          <c:tx>
            <c:strRef>
              <c:f>Лист1!$H$1</c:f>
              <c:strCache>
                <c:ptCount val="1"/>
                <c:pt idx="0">
                  <c:v>разрешение конфликтов</c:v>
                </c:pt>
              </c:strCache>
            </c:strRef>
          </c:tx>
          <c:dLbls>
            <c:txPr>
              <a:bodyPr/>
              <a:lstStyle/>
              <a:p>
                <a:pPr>
                  <a:defRPr sz="600"/>
                </a:pPr>
                <a:endParaRPr lang="ru-RU"/>
              </a:p>
            </c:txPr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</c:v>
                </c:pt>
                <c:pt idx="1">
                  <c:v>наставники</c:v>
                </c:pt>
              </c:strCache>
            </c:strRef>
          </c:cat>
          <c:val>
            <c:numRef>
              <c:f>Лист1!$H$2:$H$3</c:f>
              <c:numCache>
                <c:formatCode>0.00%</c:formatCode>
                <c:ptCount val="2"/>
                <c:pt idx="0">
                  <c:v>0.14500000000000021</c:v>
                </c:pt>
                <c:pt idx="1">
                  <c:v>0.14500000000000021</c:v>
                </c:pt>
              </c:numCache>
            </c:numRef>
          </c:val>
        </c:ser>
        <c:ser>
          <c:idx val="7"/>
          <c:order val="7"/>
          <c:tx>
            <c:strRef>
              <c:f>Лист1!$I$1</c:f>
              <c:strCache>
                <c:ptCount val="1"/>
                <c:pt idx="0">
                  <c:v>работа с родителями</c:v>
                </c:pt>
              </c:strCache>
            </c:strRef>
          </c:tx>
          <c:dLbls>
            <c:txPr>
              <a:bodyPr/>
              <a:lstStyle/>
              <a:p>
                <a:pPr>
                  <a:defRPr sz="600"/>
                </a:pPr>
                <a:endParaRPr lang="ru-RU"/>
              </a:p>
            </c:txPr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</c:v>
                </c:pt>
                <c:pt idx="1">
                  <c:v>наставники</c:v>
                </c:pt>
              </c:strCache>
            </c:strRef>
          </c:cat>
          <c:val>
            <c:numRef>
              <c:f>Лист1!$I$2:$I$3</c:f>
              <c:numCache>
                <c:formatCode>0%</c:formatCode>
                <c:ptCount val="2"/>
                <c:pt idx="0">
                  <c:v>0.15600000000000031</c:v>
                </c:pt>
                <c:pt idx="1">
                  <c:v>0.1</c:v>
                </c:pt>
              </c:numCache>
            </c:numRef>
          </c:val>
        </c:ser>
        <c:ser>
          <c:idx val="8"/>
          <c:order val="8"/>
          <c:tx>
            <c:strRef>
              <c:f>Лист1!$J$1</c:f>
              <c:strCache>
                <c:ptCount val="1"/>
                <c:pt idx="0">
                  <c:v>педагогическое сотрудничество</c:v>
                </c:pt>
              </c:strCache>
            </c:strRef>
          </c:tx>
          <c:dLbls>
            <c:dLbl>
              <c:idx val="1"/>
              <c:spPr/>
              <c:txPr>
                <a:bodyPr/>
                <a:lstStyle/>
                <a:p>
                  <a:pPr>
                    <a:defRPr sz="600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700"/>
                </a:pPr>
                <a:endParaRPr lang="ru-RU"/>
              </a:p>
            </c:txPr>
            <c:showVal val="1"/>
          </c:dLbls>
          <c:cat>
            <c:strRef>
              <c:f>Лист1!$A$2:$A$3</c:f>
              <c:strCache>
                <c:ptCount val="2"/>
                <c:pt idx="0">
                  <c:v>молодые учителя</c:v>
                </c:pt>
                <c:pt idx="1">
                  <c:v>наставники</c:v>
                </c:pt>
              </c:strCache>
            </c:strRef>
          </c:cat>
          <c:val>
            <c:numRef>
              <c:f>Лист1!$J$2:$J$3</c:f>
              <c:numCache>
                <c:formatCode>0.00%</c:formatCode>
                <c:ptCount val="2"/>
                <c:pt idx="0">
                  <c:v>0.19600000000000001</c:v>
                </c:pt>
                <c:pt idx="1">
                  <c:v>0.24500000000000027</c:v>
                </c:pt>
              </c:numCache>
            </c:numRef>
          </c:val>
        </c:ser>
        <c:axId val="114307840"/>
        <c:axId val="114309376"/>
      </c:barChart>
      <c:catAx>
        <c:axId val="114307840"/>
        <c:scaling>
          <c:orientation val="minMax"/>
        </c:scaling>
        <c:axPos val="b"/>
        <c:tickLblPos val="nextTo"/>
        <c:txPr>
          <a:bodyPr/>
          <a:lstStyle/>
          <a:p>
            <a:pPr>
              <a:defRPr sz="1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14309376"/>
        <c:crosses val="autoZero"/>
        <c:auto val="1"/>
        <c:lblAlgn val="ctr"/>
        <c:lblOffset val="100"/>
      </c:catAx>
      <c:valAx>
        <c:axId val="114309376"/>
        <c:scaling>
          <c:orientation val="minMax"/>
        </c:scaling>
        <c:axPos val="l"/>
        <c:majorGridlines/>
        <c:numFmt formatCode="0.00%" sourceLinked="1"/>
        <c:tickLblPos val="nextTo"/>
        <c:crossAx val="11430784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58714685145431766"/>
          <c:y val="0"/>
          <c:w val="0.41285314854568228"/>
          <c:h val="1"/>
        </c:manualLayout>
      </c:layout>
      <c:txPr>
        <a:bodyPr/>
        <a:lstStyle/>
        <a:p>
          <a:pPr>
            <a:defRPr sz="1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plotArea>
      <c:layout>
        <c:manualLayout>
          <c:layoutTarget val="inner"/>
          <c:xMode val="edge"/>
          <c:yMode val="edge"/>
          <c:x val="7.197221130964479E-2"/>
          <c:y val="4.1995052397764333E-2"/>
          <c:w val="0.46778062117235364"/>
          <c:h val="0.81044714863595457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Использование возможностей ЦОС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Профессиональнные дефициты наставников</c:v>
                </c:pt>
              </c:strCache>
            </c:strRef>
          </c:cat>
          <c:val>
            <c:numRef>
              <c:f>Лист1!$B$2</c:f>
              <c:numCache>
                <c:formatCode>0.00%</c:formatCode>
                <c:ptCount val="1"/>
                <c:pt idx="0">
                  <c:v>0.54200000000000004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использование интерактивных технологий и форм  в работе с наставляемыми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Профессиональнные дефициты наставников</c:v>
                </c:pt>
              </c:strCache>
            </c:strRef>
          </c:cat>
          <c:val>
            <c:numRef>
              <c:f>Лист1!$C$2</c:f>
              <c:numCache>
                <c:formatCode>0.00%</c:formatCode>
                <c:ptCount val="1"/>
                <c:pt idx="0">
                  <c:v>0.3270000000000009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разработка авторских программ и методических материалов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Профессиональнные дефициты наставников</c:v>
                </c:pt>
              </c:strCache>
            </c:strRef>
          </c:cat>
          <c:val>
            <c:numRef>
              <c:f>Лист1!$D$2</c:f>
              <c:numCache>
                <c:formatCode>0.00%</c:formatCode>
                <c:ptCount val="1"/>
                <c:pt idx="0">
                  <c:v>0.34200000000000008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оформление документов в рамках работы с наставляемым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Профессиональнные дефициты наставников</c:v>
                </c:pt>
              </c:strCache>
            </c:strRef>
          </c:cat>
          <c:val>
            <c:numRef>
              <c:f>Лист1!$E$2</c:f>
              <c:numCache>
                <c:formatCode>0.00%</c:formatCode>
                <c:ptCount val="1"/>
                <c:pt idx="0">
                  <c:v>0.127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разработка и реализация индивидуальных маршрутов наставляемых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Профессиональнные дефициты наставников</c:v>
                </c:pt>
              </c:strCache>
            </c:strRef>
          </c:cat>
          <c:val>
            <c:numRef>
              <c:f>Лист1!$F$2</c:f>
              <c:numCache>
                <c:formatCode>0.00%</c:formatCode>
                <c:ptCount val="1"/>
                <c:pt idx="0">
                  <c:v>0.41200000000000031</c:v>
                </c:pt>
              </c:numCache>
            </c:numRef>
          </c:val>
        </c:ser>
        <c:ser>
          <c:idx val="5"/>
          <c:order val="5"/>
          <c:tx>
            <c:strRef>
              <c:f>Лист1!$G$1</c:f>
              <c:strCache>
                <c:ptCount val="1"/>
                <c:pt idx="0">
                  <c:v>технология психологической поддержки наставляемого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Профессиональнные дефициты наставников</c:v>
                </c:pt>
              </c:strCache>
            </c:strRef>
          </c:cat>
          <c:val>
            <c:numRef>
              <c:f>Лист1!$G$2</c:f>
              <c:numCache>
                <c:formatCode>0.00%</c:formatCode>
                <c:ptCount val="1"/>
                <c:pt idx="0">
                  <c:v>0.31200000000000078</c:v>
                </c:pt>
              </c:numCache>
            </c:numRef>
          </c:val>
        </c:ser>
        <c:ser>
          <c:idx val="6"/>
          <c:order val="6"/>
          <c:tx>
            <c:strRef>
              <c:f>Лист1!$H$1</c:f>
              <c:strCache>
                <c:ptCount val="1"/>
                <c:pt idx="0">
                  <c:v>технология экспертизы профессиональной компетентности наставляемого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Профессиональнные дефициты наставников</c:v>
                </c:pt>
              </c:strCache>
            </c:strRef>
          </c:cat>
          <c:val>
            <c:numRef>
              <c:f>Лист1!$H$2</c:f>
              <c:numCache>
                <c:formatCode>0.00%</c:formatCode>
                <c:ptCount val="1"/>
                <c:pt idx="0">
                  <c:v>0.41200000000000031</c:v>
                </c:pt>
              </c:numCache>
            </c:numRef>
          </c:val>
        </c:ser>
        <c:axId val="114432640"/>
        <c:axId val="114446720"/>
      </c:barChart>
      <c:catAx>
        <c:axId val="114432640"/>
        <c:scaling>
          <c:orientation val="minMax"/>
        </c:scaling>
        <c:axPos val="b"/>
        <c:tickLblPos val="nextTo"/>
        <c:txPr>
          <a:bodyPr/>
          <a:lstStyle/>
          <a:p>
            <a:pPr>
              <a:defRPr sz="14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14446720"/>
        <c:crosses val="autoZero"/>
        <c:auto val="1"/>
        <c:lblAlgn val="ctr"/>
        <c:lblOffset val="100"/>
      </c:catAx>
      <c:valAx>
        <c:axId val="114446720"/>
        <c:scaling>
          <c:orientation val="minMax"/>
        </c:scaling>
        <c:axPos val="l"/>
        <c:majorGridlines/>
        <c:numFmt formatCode="0.00%" sourceLinked="1"/>
        <c:tickLblPos val="nextTo"/>
        <c:crossAx val="11443264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5380825678040243"/>
          <c:y val="7.1190968917085964E-4"/>
          <c:w val="0.4452508748906388"/>
          <c:h val="0.96239101198141885"/>
        </c:manualLayout>
      </c:layout>
      <c:txPr>
        <a:bodyPr/>
        <a:lstStyle/>
        <a:p>
          <a:pPr>
            <a:defRPr sz="1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tx>
        <c:rich>
          <a:bodyPr/>
          <a:lstStyle/>
          <a:p>
            <a:pPr>
              <a:defRPr sz="1200"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Вопрос 4_Условия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, созданные для комфорта молодого учителя</a:t>
            </a:r>
          </a:p>
        </c:rich>
      </c:tx>
      <c:layout/>
    </c:title>
    <c:plotArea>
      <c:layout/>
      <c:radarChart>
        <c:radarStyle val="marker"/>
        <c:ser>
          <c:idx val="0"/>
          <c:order val="0"/>
          <c:tx>
            <c:strRef>
              <c:f>Лист1!$B$1</c:f>
              <c:strCache>
                <c:ptCount val="1"/>
                <c:pt idx="0">
                  <c:v>Условия, созданные для комфорта молодого учителя</c:v>
                </c:pt>
              </c:strCache>
            </c:strRef>
          </c:tx>
          <c:dLbls>
            <c:dLbl>
              <c:idx val="0"/>
              <c:layout>
                <c:manualLayout>
                  <c:x val="9.2592592592593455E-3"/>
                  <c:y val="0"/>
                </c:manualLayout>
              </c:layout>
              <c:showVal val="1"/>
            </c:dLbl>
            <c:dLbl>
              <c:idx val="2"/>
              <c:layout>
                <c:manualLayout>
                  <c:x val="-1.1574074074073995E-2"/>
                  <c:y val="1.9841269841269944E-2"/>
                </c:manualLayout>
              </c:layout>
              <c:showVal val="1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Val val="1"/>
          </c:dLbls>
          <c:cat>
            <c:strRef>
              <c:f>Лист1!$A$2:$A$7</c:f>
              <c:strCache>
                <c:ptCount val="6"/>
                <c:pt idx="0">
                  <c:v>рабочая зона</c:v>
                </c:pt>
                <c:pt idx="1">
                  <c:v>методическое информирование</c:v>
                </c:pt>
                <c:pt idx="2">
                  <c:v>помощь опытных педагогов</c:v>
                </c:pt>
                <c:pt idx="3">
                  <c:v>гибкий режим работы</c:v>
                </c:pt>
                <c:pt idx="4">
                  <c:v>четкие должностные обязанности</c:v>
                </c:pt>
                <c:pt idx="5">
                  <c:v>доброжелательная атмосфера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64.099999999999994</c:v>
                </c:pt>
                <c:pt idx="1">
                  <c:v>50.9</c:v>
                </c:pt>
                <c:pt idx="2">
                  <c:v>80.2</c:v>
                </c:pt>
                <c:pt idx="3">
                  <c:v>24.6</c:v>
                </c:pt>
                <c:pt idx="4">
                  <c:v>50.9</c:v>
                </c:pt>
                <c:pt idx="5">
                  <c:v>71.900000000000006</c:v>
                </c:pt>
              </c:numCache>
            </c:numRef>
          </c:val>
        </c:ser>
        <c:axId val="77652352"/>
        <c:axId val="77653888"/>
      </c:radarChart>
      <c:catAx>
        <c:axId val="77652352"/>
        <c:scaling>
          <c:orientation val="minMax"/>
        </c:scaling>
        <c:axPos val="b"/>
        <c:majorGridlines>
          <c:spPr>
            <a:ln w="3175"/>
          </c:spPr>
        </c:majorGridlines>
        <c:numFmt formatCode="dd/mm/yyyy" sourceLinked="1"/>
        <c:tickLblPos val="nextTo"/>
        <c:txPr>
          <a:bodyPr/>
          <a:lstStyle/>
          <a:p>
            <a:pPr>
              <a:defRPr sz="1200"/>
            </a:pPr>
            <a:endParaRPr lang="ru-RU"/>
          </a:p>
        </c:txPr>
        <c:crossAx val="77653888"/>
        <c:crosses val="autoZero"/>
        <c:lblAlgn val="ctr"/>
        <c:lblOffset val="100"/>
      </c:catAx>
      <c:valAx>
        <c:axId val="77653888"/>
        <c:scaling>
          <c:orientation val="minMax"/>
        </c:scaling>
        <c:axPos val="l"/>
        <c:majorGridlines/>
        <c:numFmt formatCode="General" sourceLinked="1"/>
        <c:majorTickMark val="cross"/>
        <c:tickLblPos val="nextTo"/>
        <c:spPr>
          <a:ln w="3175"/>
        </c:spPr>
        <c:txPr>
          <a:bodyPr/>
          <a:lstStyle/>
          <a:p>
            <a:pPr>
              <a:defRPr>
                <a:solidFill>
                  <a:schemeClr val="bg1">
                    <a:lumMod val="85000"/>
                  </a:schemeClr>
                </a:solidFill>
              </a:defRPr>
            </a:pPr>
            <a:endParaRPr lang="ru-RU"/>
          </a:p>
        </c:txPr>
        <c:crossAx val="77652352"/>
        <c:crosses val="autoZero"/>
        <c:crossBetween val="between"/>
      </c:valAx>
    </c:plotArea>
    <c:plotVisOnly val="1"/>
    <c:dispBlanksAs val="gap"/>
  </c:chart>
  <c:externalData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tx>
        <c:rich>
          <a:bodyPr/>
          <a:lstStyle/>
          <a:p>
            <a:pPr defTabSz="1306513">
              <a:defRPr sz="1200"/>
            </a:pP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Вопрос 5_Уровень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самооценки готовности к профессиональной деятельности</a:t>
            </a:r>
          </a:p>
        </c:rich>
      </c:tx>
      <c:layout/>
    </c:title>
    <c:plotArea>
      <c:layout>
        <c:manualLayout>
          <c:layoutTarget val="inner"/>
          <c:xMode val="edge"/>
          <c:yMode val="edge"/>
          <c:x val="5.4671374156349956E-2"/>
          <c:y val="0.28380804677178839"/>
          <c:w val="0.56591905874577231"/>
          <c:h val="0.64137182318723363"/>
        </c:manualLayout>
      </c:layout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Уровень самооценки готовности к профессиональной деятельности</c:v>
                </c:pt>
              </c:strCache>
            </c:strRef>
          </c:tx>
          <c:dLbls>
            <c:showVal val="1"/>
            <c:showLeaderLines val="1"/>
          </c:dLbls>
          <c:cat>
            <c:strRef>
              <c:f>Лист1!$A$2:$A$4</c:f>
              <c:strCache>
                <c:ptCount val="3"/>
                <c:pt idx="0">
                  <c:v>низкий</c:v>
                </c:pt>
                <c:pt idx="1">
                  <c:v>средний</c:v>
                </c:pt>
                <c:pt idx="2">
                  <c:v>высокий</c:v>
                </c:pt>
              </c:strCache>
            </c:strRef>
          </c:cat>
          <c:val>
            <c:numRef>
              <c:f>Лист1!$B$2:$B$4</c:f>
              <c:numCache>
                <c:formatCode>0.00%</c:formatCode>
                <c:ptCount val="3"/>
                <c:pt idx="0">
                  <c:v>0.18600000000000044</c:v>
                </c:pt>
                <c:pt idx="1">
                  <c:v>0.52900000000000003</c:v>
                </c:pt>
                <c:pt idx="2">
                  <c:v>0.28500000000000031</c:v>
                </c:pt>
              </c:numCache>
            </c:numRef>
          </c:val>
        </c:ser>
        <c:firstSliceAng val="0"/>
      </c:pieChart>
    </c:plotArea>
    <c:legend>
      <c:legendPos val="r"/>
      <c:layout>
        <c:manualLayout>
          <c:xMode val="edge"/>
          <c:yMode val="edge"/>
          <c:x val="0.67243293430639095"/>
          <c:y val="0.43382518790538538"/>
          <c:w val="0.23382958459763134"/>
          <c:h val="0.23062959462935792"/>
        </c:manualLayout>
      </c:layout>
      <c:txPr>
        <a:bodyPr/>
        <a:lstStyle/>
        <a:p>
          <a:pPr>
            <a:defRPr sz="1400"/>
          </a:pPr>
          <a:endParaRPr lang="ru-RU"/>
        </a:p>
      </c:txPr>
    </c:legend>
    <c:plotVisOnly val="1"/>
  </c:chart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plotArea>
      <c:layout/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работа с родителями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Лист1!$B$2</c:f>
              <c:numCache>
                <c:formatCode>General</c:formatCode>
                <c:ptCount val="1"/>
                <c:pt idx="0">
                  <c:v>39.4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учебная документация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Лист1!$C$2</c:f>
              <c:numCache>
                <c:formatCode>General</c:formatCode>
                <c:ptCount val="1"/>
                <c:pt idx="0">
                  <c:v>36.6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дисциплина в классе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Лист1!$D$2</c:f>
              <c:numCache>
                <c:formatCode>General</c:formatCode>
                <c:ptCount val="1"/>
                <c:pt idx="0">
                  <c:v>34.300000000000004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проведение учебных занятий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Лист1!$E$2</c:f>
              <c:numCache>
                <c:formatCode>General</c:formatCode>
                <c:ptCount val="1"/>
                <c:pt idx="0">
                  <c:v>20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самообразование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Лист1!$F$2</c:f>
              <c:numCache>
                <c:formatCode>General</c:formatCode>
                <c:ptCount val="1"/>
                <c:pt idx="0">
                  <c:v>17.100000000000001</c:v>
                </c:pt>
              </c:numCache>
            </c:numRef>
          </c:val>
        </c:ser>
        <c:ser>
          <c:idx val="5"/>
          <c:order val="5"/>
          <c:tx>
            <c:strRef>
              <c:f>Лист1!$G$1</c:f>
              <c:strCache>
                <c:ptCount val="1"/>
                <c:pt idx="0">
                  <c:v>родительские собрания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Лист1!$G$2</c:f>
              <c:numCache>
                <c:formatCode>General</c:formatCode>
                <c:ptCount val="1"/>
                <c:pt idx="0">
                  <c:v>17.100000000000001</c:v>
                </c:pt>
              </c:numCache>
            </c:numRef>
          </c:val>
        </c:ser>
        <c:ser>
          <c:idx val="6"/>
          <c:order val="6"/>
          <c:tx>
            <c:strRef>
              <c:f>Лист1!$H$1</c:f>
              <c:strCache>
                <c:ptCount val="1"/>
                <c:pt idx="0">
                  <c:v>отношения с коллегами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Лист1!$H$2</c:f>
              <c:numCache>
                <c:formatCode>General</c:formatCode>
                <c:ptCount val="1"/>
                <c:pt idx="0">
                  <c:v>12</c:v>
                </c:pt>
              </c:numCache>
            </c:numRef>
          </c:val>
        </c:ser>
        <c:ser>
          <c:idx val="7"/>
          <c:order val="7"/>
          <c:tx>
            <c:strRef>
              <c:f>Лист1!$I$1</c:f>
              <c:strCache>
                <c:ptCount val="1"/>
                <c:pt idx="0">
                  <c:v>внеклассные мероприятия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Лист1!$I$2</c:f>
              <c:numCache>
                <c:formatCode>General</c:formatCode>
                <c:ptCount val="1"/>
                <c:pt idx="0">
                  <c:v>4</c:v>
                </c:pt>
              </c:numCache>
            </c:numRef>
          </c:val>
        </c:ser>
        <c:ser>
          <c:idx val="8"/>
          <c:order val="8"/>
          <c:tx>
            <c:strRef>
              <c:f>Лист1!$J$1</c:f>
              <c:strCache>
                <c:ptCount val="1"/>
                <c:pt idx="0">
                  <c:v>Столбец1</c:v>
                </c:pt>
              </c:strCache>
            </c:strRef>
          </c:tx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Лист1!$J$2</c:f>
              <c:numCache>
                <c:formatCode>General</c:formatCode>
                <c:ptCount val="1"/>
              </c:numCache>
            </c:numRef>
          </c:val>
        </c:ser>
        <c:ser>
          <c:idx val="9"/>
          <c:order val="9"/>
          <c:tx>
            <c:strRef>
              <c:f>Лист1!$K$1</c:f>
              <c:strCache>
                <c:ptCount val="1"/>
                <c:pt idx="0">
                  <c:v>ничего не боюсь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Вопрос 6_С какими трудностями боятся столкнуться учителя в первый год работы (%)</c:v>
                </c:pt>
              </c:strCache>
            </c:strRef>
          </c:cat>
          <c:val>
            <c:numRef>
              <c:f>Лист1!$K$2</c:f>
              <c:numCache>
                <c:formatCode>General</c:formatCode>
                <c:ptCount val="1"/>
                <c:pt idx="0">
                  <c:v>4.5999999999999996</c:v>
                </c:pt>
              </c:numCache>
            </c:numRef>
          </c:val>
        </c:ser>
        <c:axId val="96375936"/>
        <c:axId val="96377472"/>
      </c:barChart>
      <c:catAx>
        <c:axId val="96375936"/>
        <c:scaling>
          <c:orientation val="minMax"/>
        </c:scaling>
        <c:axPos val="b"/>
        <c:numFmt formatCode="General" sourceLinked="1"/>
        <c:tickLblPos val="nextTo"/>
        <c:txPr>
          <a:bodyPr/>
          <a:lstStyle/>
          <a:p>
            <a:pPr>
              <a:defRPr sz="1400"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96377472"/>
        <c:crosses val="autoZero"/>
        <c:auto val="1"/>
        <c:lblAlgn val="ctr"/>
        <c:lblOffset val="100"/>
      </c:catAx>
      <c:valAx>
        <c:axId val="96377472"/>
        <c:scaling>
          <c:orientation val="minMax"/>
        </c:scaling>
        <c:axPos val="l"/>
        <c:majorGridlines/>
        <c:numFmt formatCode="General" sourceLinked="1"/>
        <c:tickLblPos val="nextTo"/>
        <c:crossAx val="96375936"/>
        <c:crosses val="autoZero"/>
        <c:crossBetween val="between"/>
      </c:valAx>
    </c:plotArea>
    <c:legend>
      <c:legendPos val="r"/>
      <c:legendEntry>
        <c:idx val="8"/>
        <c:delete val="1"/>
      </c:legendEntry>
      <c:layout>
        <c:manualLayout>
          <c:xMode val="edge"/>
          <c:yMode val="edge"/>
          <c:x val="0.64533348264695722"/>
          <c:y val="7.509210348996771E-4"/>
          <c:w val="0.34044439467323645"/>
          <c:h val="0.99849815793020058"/>
        </c:manualLayout>
      </c:layout>
      <c:txPr>
        <a:bodyPr/>
        <a:lstStyle/>
        <a:p>
          <a:pPr>
            <a:defRPr sz="1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gap"/>
  </c:chart>
  <c:externalData r:id="rId2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plotArea>
      <c:layout>
        <c:manualLayout>
          <c:layoutTarget val="inner"/>
          <c:xMode val="edge"/>
          <c:yMode val="edge"/>
          <c:x val="4.2244203849518824E-2"/>
          <c:y val="3.462765241599354E-2"/>
          <c:w val="0.55169335083114612"/>
          <c:h val="0.84370134392678908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отбор содержания и методов обучения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Лист1!$B$2</c:f>
              <c:numCache>
                <c:formatCode>General</c:formatCode>
                <c:ptCount val="1"/>
                <c:pt idx="0">
                  <c:v>20.2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мотивирование учеников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Лист1!$C$2</c:f>
              <c:numCache>
                <c:formatCode>General</c:formatCode>
                <c:ptCount val="1"/>
                <c:pt idx="0">
                  <c:v>19.100000000000001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активизация учеников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Лист1!$D$2</c:f>
              <c:numCache>
                <c:formatCode>General</c:formatCode>
                <c:ptCount val="1"/>
                <c:pt idx="0">
                  <c:v>18.5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контроль и коррекция результатов обучения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Лист1!$E$2</c:f>
              <c:numCache>
                <c:formatCode>General</c:formatCode>
                <c:ptCount val="1"/>
                <c:pt idx="0">
                  <c:v>16.8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организация сотрудничества между учениками</c:v>
                </c:pt>
              </c:strCache>
            </c:strRef>
          </c:tx>
          <c:dLbls>
            <c:dLbl>
              <c:idx val="0"/>
              <c:layout>
                <c:manualLayout>
                  <c:x val="4.6296296296296571E-3"/>
                  <c:y val="3.1746031746031744E-2"/>
                </c:manualLayout>
              </c:layout>
              <c:spPr/>
              <c:txPr>
                <a:bodyPr/>
                <a:lstStyle/>
                <a:p>
                  <a:pPr>
                    <a:defRPr/>
                  </a:pPr>
                  <a:endParaRPr lang="ru-RU"/>
                </a:p>
              </c:txPr>
              <c:dLblPos val="outEnd"/>
              <c:showVal val="1"/>
            </c:dLbl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Лист1!$F$2</c:f>
              <c:numCache>
                <c:formatCode>General</c:formatCode>
                <c:ptCount val="1"/>
                <c:pt idx="0">
                  <c:v>16.8</c:v>
                </c:pt>
              </c:numCache>
            </c:numRef>
          </c:val>
        </c:ser>
        <c:ser>
          <c:idx val="5"/>
          <c:order val="5"/>
          <c:tx>
            <c:strRef>
              <c:f>Лист1!$G$1</c:f>
              <c:strCache>
                <c:ptCount val="1"/>
                <c:pt idx="0">
                  <c:v>организация рефлексии, самоконтроля учащихся</c:v>
                </c:pt>
              </c:strCache>
            </c:strRef>
          </c:tx>
          <c:dLbls>
            <c:dLbl>
              <c:idx val="0"/>
              <c:layout>
                <c:manualLayout>
                  <c:x val="-4.2437781360067591E-17"/>
                  <c:y val="2.7777777777778092E-2"/>
                </c:manualLayout>
              </c:layout>
              <c:spPr/>
              <c:txPr>
                <a:bodyPr/>
                <a:lstStyle/>
                <a:p>
                  <a:pPr>
                    <a:defRPr/>
                  </a:pPr>
                  <a:endParaRPr lang="ru-RU"/>
                </a:p>
              </c:txPr>
              <c:dLblPos val="outEnd"/>
              <c:showVal val="1"/>
            </c:dLbl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Лист1!$G$2</c:f>
              <c:numCache>
                <c:formatCode>General</c:formatCode>
                <c:ptCount val="1"/>
                <c:pt idx="0">
                  <c:v>16.2</c:v>
                </c:pt>
              </c:numCache>
            </c:numRef>
          </c:val>
        </c:ser>
        <c:ser>
          <c:idx val="6"/>
          <c:order val="6"/>
          <c:tx>
            <c:strRef>
              <c:f>Лист1!$H$1</c:f>
              <c:strCache>
                <c:ptCount val="1"/>
                <c:pt idx="0">
                  <c:v>проблемно-поисковых ситуаций в обучении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Лист1!$H$2</c:f>
              <c:numCache>
                <c:formatCode>General</c:formatCode>
                <c:ptCount val="1"/>
                <c:pt idx="0">
                  <c:v>16.2</c:v>
                </c:pt>
              </c:numCache>
            </c:numRef>
          </c:val>
        </c:ser>
        <c:ser>
          <c:idx val="7"/>
          <c:order val="7"/>
          <c:tx>
            <c:strRef>
              <c:f>Лист1!$I$1</c:f>
              <c:strCache>
                <c:ptCount val="1"/>
                <c:pt idx="0">
                  <c:v>развивать творческие способности обучающихся</c:v>
                </c:pt>
              </c:strCache>
            </c:strRef>
          </c:tx>
          <c:dLbls>
            <c:dLbl>
              <c:idx val="0"/>
              <c:layout>
                <c:manualLayout>
                  <c:x val="0"/>
                  <c:y val="1.587301587301591E-2"/>
                </c:manualLayout>
              </c:layout>
              <c:spPr/>
              <c:txPr>
                <a:bodyPr/>
                <a:lstStyle/>
                <a:p>
                  <a:pPr>
                    <a:defRPr/>
                  </a:pPr>
                  <a:endParaRPr lang="ru-RU"/>
                </a:p>
              </c:txPr>
              <c:dLblPos val="outEnd"/>
              <c:showVal val="1"/>
            </c:dLbl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Лист1!$I$2</c:f>
              <c:numCache>
                <c:formatCode>General</c:formatCode>
                <c:ptCount val="1"/>
                <c:pt idx="0">
                  <c:v>16.2</c:v>
                </c:pt>
              </c:numCache>
            </c:numRef>
          </c:val>
        </c:ser>
        <c:ser>
          <c:idx val="8"/>
          <c:order val="8"/>
          <c:tx>
            <c:strRef>
              <c:f>Лист1!$J$1</c:f>
              <c:strCache>
                <c:ptCount val="1"/>
                <c:pt idx="0">
                  <c:v>подбирать дифференцированные задания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Лист1!$J$2</c:f>
              <c:numCache>
                <c:formatCode>General</c:formatCode>
                <c:ptCount val="1"/>
                <c:pt idx="0">
                  <c:v>9.8000000000000007</c:v>
                </c:pt>
              </c:numCache>
            </c:numRef>
          </c:val>
        </c:ser>
        <c:ser>
          <c:idx val="9"/>
          <c:order val="9"/>
          <c:tx>
            <c:strRef>
              <c:f>Лист1!$K$1</c:f>
              <c:strCache>
                <c:ptCount val="1"/>
                <c:pt idx="0">
                  <c:v>фомулировать цели урока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Лист1!$K$2</c:f>
              <c:numCache>
                <c:formatCode>General</c:formatCode>
                <c:ptCount val="1"/>
                <c:pt idx="0">
                  <c:v>9.2000000000000011</c:v>
                </c:pt>
              </c:numCache>
            </c:numRef>
          </c:val>
        </c:ser>
        <c:ser>
          <c:idx val="10"/>
          <c:order val="10"/>
          <c:tx>
            <c:strRef>
              <c:f>Лист1!$L$1</c:f>
              <c:strCache>
                <c:ptCount val="1"/>
                <c:pt idx="0">
                  <c:v>Столбец1</c:v>
                </c:pt>
              </c:strCache>
            </c:strRef>
          </c:tx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Лист1!$L$2</c:f>
              <c:numCache>
                <c:formatCode>General</c:formatCode>
                <c:ptCount val="1"/>
              </c:numCache>
            </c:numRef>
          </c:val>
        </c:ser>
        <c:ser>
          <c:idx val="11"/>
          <c:order val="11"/>
          <c:tx>
            <c:strRef>
              <c:f>Лист1!$M$1</c:f>
              <c:strCache>
                <c:ptCount val="1"/>
                <c:pt idx="0">
                  <c:v>трудностей нет</c:v>
                </c:pt>
              </c:strCache>
            </c:strRef>
          </c:tx>
          <c:dLbls>
            <c:showVal val="1"/>
          </c:dLbls>
          <c:cat>
            <c:strRef>
              <c:f>Лист1!$A$2</c:f>
              <c:strCache>
                <c:ptCount val="1"/>
                <c:pt idx="0">
                  <c:v>Профессиональные дефициты молодых учителей</c:v>
                </c:pt>
              </c:strCache>
            </c:strRef>
          </c:cat>
          <c:val>
            <c:numRef>
              <c:f>Лист1!$M$2</c:f>
              <c:numCache>
                <c:formatCode>General</c:formatCode>
                <c:ptCount val="1"/>
                <c:pt idx="0">
                  <c:v>10.4</c:v>
                </c:pt>
              </c:numCache>
            </c:numRef>
          </c:val>
        </c:ser>
        <c:axId val="96656768"/>
        <c:axId val="96543872"/>
      </c:barChart>
      <c:catAx>
        <c:axId val="96656768"/>
        <c:scaling>
          <c:orientation val="minMax"/>
        </c:scaling>
        <c:axPos val="b"/>
        <c:numFmt formatCode="General" sourceLinked="1"/>
        <c:tickLblPos val="nextTo"/>
        <c:txPr>
          <a:bodyPr/>
          <a:lstStyle/>
          <a:p>
            <a:pPr>
              <a:defRPr sz="1400" b="1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96543872"/>
        <c:crosses val="autoZero"/>
        <c:auto val="1"/>
        <c:lblAlgn val="ctr"/>
        <c:lblOffset val="100"/>
      </c:catAx>
      <c:valAx>
        <c:axId val="96543872"/>
        <c:scaling>
          <c:orientation val="minMax"/>
        </c:scaling>
        <c:axPos val="l"/>
        <c:majorGridlines/>
        <c:numFmt formatCode="General" sourceLinked="1"/>
        <c:tickLblPos val="nextTo"/>
        <c:crossAx val="96656768"/>
        <c:crosses val="autoZero"/>
        <c:crossBetween val="between"/>
      </c:valAx>
    </c:plotArea>
    <c:legend>
      <c:legendPos val="r"/>
      <c:legendEntry>
        <c:idx val="10"/>
        <c:delete val="1"/>
      </c:legendEntry>
      <c:layout>
        <c:manualLayout>
          <c:xMode val="edge"/>
          <c:yMode val="edge"/>
          <c:x val="0.60830697725284344"/>
          <c:y val="3.4307903735509404E-2"/>
          <c:w val="0.39056922572178482"/>
          <c:h val="0.96444453612865411"/>
        </c:manualLayout>
      </c:layout>
      <c:txPr>
        <a:bodyPr/>
        <a:lstStyle/>
        <a:p>
          <a:pPr>
            <a:defRPr sz="1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gap"/>
  </c:chart>
  <c:externalData r:id="rId2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plotArea>
      <c:layout>
        <c:manualLayout>
          <c:layoutTarget val="inner"/>
          <c:xMode val="edge"/>
          <c:yMode val="edge"/>
          <c:x val="7.8011278268844284E-2"/>
          <c:y val="2.0863270231869759E-2"/>
          <c:w val="0.90788576954734468"/>
          <c:h val="0.49986755530239135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директор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На чью помощь расчитывают молодые учителя?</c:v>
                </c:pt>
                <c:pt idx="1">
                  <c:v>на помощь не расчитываю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8.7000000000000011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завуч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На чью помощь расчитывают молодые учителя?</c:v>
                </c:pt>
                <c:pt idx="1">
                  <c:v>на помощь не расчитываю</c:v>
                </c:pt>
              </c:strCache>
            </c:strRef>
          </c:cat>
          <c:val>
            <c:numRef>
              <c:f>Лист1!$C$2:$C$3</c:f>
              <c:numCache>
                <c:formatCode>General</c:formatCode>
                <c:ptCount val="2"/>
                <c:pt idx="0">
                  <c:v>16.2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наставник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На чью помощь расчитывают молодые учителя?</c:v>
                </c:pt>
                <c:pt idx="1">
                  <c:v>на помощь не расчитываю</c:v>
                </c:pt>
              </c:strCache>
            </c:strRef>
          </c:cat>
          <c:val>
            <c:numRef>
              <c:f>Лист1!$D$2:$D$3</c:f>
              <c:numCache>
                <c:formatCode>General</c:formatCode>
                <c:ptCount val="2"/>
                <c:pt idx="0">
                  <c:v>37</c:v>
                </c:pt>
                <c:pt idx="1">
                  <c:v>4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коллеги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На чью помощь расчитывают молодые учителя?</c:v>
                </c:pt>
                <c:pt idx="1">
                  <c:v>на помощь не расчитываю</c:v>
                </c:pt>
              </c:strCache>
            </c:strRef>
          </c:cat>
          <c:val>
            <c:numRef>
              <c:f>Лист1!$E$2:$E$3</c:f>
              <c:numCache>
                <c:formatCode>General</c:formatCode>
                <c:ptCount val="2"/>
                <c:pt idx="0">
                  <c:v>27.5</c:v>
                </c:pt>
              </c:numCache>
            </c:numRef>
          </c:val>
        </c:ser>
        <c:ser>
          <c:idx val="4"/>
          <c:order val="4"/>
          <c:tx>
            <c:strRef>
              <c:f>Лист1!$F$1</c:f>
              <c:strCache>
                <c:ptCount val="1"/>
                <c:pt idx="0">
                  <c:v>методисты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На чью помощь расчитывают молодые учителя?</c:v>
                </c:pt>
                <c:pt idx="1">
                  <c:v>на помощь не расчитываю</c:v>
                </c:pt>
              </c:strCache>
            </c:strRef>
          </c:cat>
          <c:val>
            <c:numRef>
              <c:f>Лист1!$F$2:$F$3</c:f>
              <c:numCache>
                <c:formatCode>General</c:formatCode>
                <c:ptCount val="2"/>
                <c:pt idx="0">
                  <c:v>5.2</c:v>
                </c:pt>
              </c:numCache>
            </c:numRef>
          </c:val>
        </c:ser>
        <c:ser>
          <c:idx val="5"/>
          <c:order val="5"/>
          <c:tx>
            <c:strRef>
              <c:f>Лист1!$G$1</c:f>
              <c:strCache>
                <c:ptCount val="1"/>
                <c:pt idx="0">
                  <c:v>друзья по университету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На чью помощь расчитывают молодые учителя?</c:v>
                </c:pt>
                <c:pt idx="1">
                  <c:v>на помощь не расчитываю</c:v>
                </c:pt>
              </c:strCache>
            </c:strRef>
          </c:cat>
          <c:val>
            <c:numRef>
              <c:f>Лист1!$G$2:$G$3</c:f>
              <c:numCache>
                <c:formatCode>General</c:formatCode>
                <c:ptCount val="2"/>
                <c:pt idx="0">
                  <c:v>1.2</c:v>
                </c:pt>
              </c:numCache>
            </c:numRef>
          </c:val>
        </c:ser>
        <c:ser>
          <c:idx val="6"/>
          <c:order val="6"/>
          <c:tx>
            <c:strRef>
              <c:f>Лист1!$H$1</c:f>
              <c:strCache>
                <c:ptCount val="1"/>
                <c:pt idx="0">
                  <c:v>преподаватели ВУЗа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На чью помощь расчитывают молодые учителя?</c:v>
                </c:pt>
                <c:pt idx="1">
                  <c:v>на помощь не расчитываю</c:v>
                </c:pt>
              </c:strCache>
            </c:strRef>
          </c:cat>
          <c:val>
            <c:numRef>
              <c:f>Лист1!$H$2:$H$3</c:f>
              <c:numCache>
                <c:formatCode>General</c:formatCode>
                <c:ptCount val="2"/>
                <c:pt idx="0">
                  <c:v>1.7</c:v>
                </c:pt>
              </c:numCache>
            </c:numRef>
          </c:val>
        </c:ser>
        <c:ser>
          <c:idx val="7"/>
          <c:order val="7"/>
          <c:tx>
            <c:strRef>
              <c:f>Лист1!$I$1</c:f>
              <c:strCache>
                <c:ptCount val="1"/>
                <c:pt idx="0">
                  <c:v>на помощь не расчитываю</c:v>
                </c:pt>
              </c:strCache>
            </c:strRef>
          </c:tx>
          <c:dLbls>
            <c:showVal val="1"/>
          </c:dLbls>
          <c:cat>
            <c:strRef>
              <c:f>Лист1!$A$2:$A$3</c:f>
              <c:strCache>
                <c:ptCount val="2"/>
                <c:pt idx="0">
                  <c:v>На чью помощь расчитывают молодые учителя?</c:v>
                </c:pt>
                <c:pt idx="1">
                  <c:v>на помощь не расчитываю</c:v>
                </c:pt>
              </c:strCache>
            </c:strRef>
          </c:cat>
          <c:val>
            <c:numRef>
              <c:f>Лист1!$I$2:$I$3</c:f>
              <c:numCache>
                <c:formatCode>General</c:formatCode>
                <c:ptCount val="2"/>
              </c:numCache>
            </c:numRef>
          </c:val>
        </c:ser>
        <c:dLbls>
          <c:showVal val="1"/>
        </c:dLbls>
        <c:gapWidth val="75"/>
        <c:axId val="96726400"/>
        <c:axId val="101983360"/>
      </c:barChart>
      <c:catAx>
        <c:axId val="96726400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/>
          <a:lstStyle/>
          <a:p>
            <a:pPr>
              <a:defRPr sz="1200">
                <a:latin typeface="Times New Roman" pitchFamily="18" charset="0"/>
                <a:cs typeface="Times New Roman" pitchFamily="18" charset="0"/>
              </a:defRPr>
            </a:pPr>
            <a:endParaRPr lang="ru-RU"/>
          </a:p>
        </c:txPr>
        <c:crossAx val="101983360"/>
        <c:crosses val="autoZero"/>
        <c:auto val="1"/>
        <c:lblAlgn val="ctr"/>
        <c:lblOffset val="100"/>
      </c:catAx>
      <c:valAx>
        <c:axId val="101983360"/>
        <c:scaling>
          <c:orientation val="minMax"/>
        </c:scaling>
        <c:axPos val="l"/>
        <c:numFmt formatCode="General" sourceLinked="1"/>
        <c:majorTickMark val="none"/>
        <c:tickLblPos val="nextTo"/>
        <c:crossAx val="96726400"/>
        <c:crosses val="autoZero"/>
        <c:crossBetween val="between"/>
      </c:valAx>
    </c:plotArea>
    <c:legend>
      <c:legendPos val="b"/>
      <c:legendEntry>
        <c:idx val="7"/>
        <c:delete val="1"/>
      </c:legendEntry>
      <c:layout>
        <c:manualLayout>
          <c:xMode val="edge"/>
          <c:yMode val="edge"/>
          <c:x val="0"/>
          <c:y val="0.65284171943367575"/>
          <c:w val="1"/>
          <c:h val="0.34715828056632481"/>
        </c:manualLayout>
      </c:layout>
      <c:txPr>
        <a:bodyPr/>
        <a:lstStyle/>
        <a:p>
          <a:pPr>
            <a:defRPr sz="13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gap"/>
  </c:chart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autoTitleDeleted val="1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Какой период необходима помощь?</c:v>
                </c:pt>
              </c:strCache>
            </c:strRef>
          </c:tx>
          <c:dLbls>
            <c:showVal val="1"/>
            <c:showLeaderLines val="1"/>
          </c:dLbls>
          <c:cat>
            <c:strRef>
              <c:f>Лист1!$A$2:$A$5</c:f>
              <c:strCache>
                <c:ptCount val="4"/>
                <c:pt idx="0">
                  <c:v>первый месяц</c:v>
                </c:pt>
                <c:pt idx="1">
                  <c:v>первые 3 месяца</c:v>
                </c:pt>
                <c:pt idx="2">
                  <c:v>первые полгода</c:v>
                </c:pt>
                <c:pt idx="3">
                  <c:v>первый год</c:v>
                </c:pt>
              </c:strCache>
            </c:strRef>
          </c:cat>
          <c:val>
            <c:numRef>
              <c:f>Лист1!$B$2:$B$5</c:f>
              <c:numCache>
                <c:formatCode>0.00%</c:formatCode>
                <c:ptCount val="4"/>
                <c:pt idx="0">
                  <c:v>0.125</c:v>
                </c:pt>
                <c:pt idx="1">
                  <c:v>0.13900000000000001</c:v>
                </c:pt>
                <c:pt idx="2">
                  <c:v>0.29300000000000032</c:v>
                </c:pt>
                <c:pt idx="3">
                  <c:v>0.443</c:v>
                </c:pt>
              </c:numCache>
            </c:numRef>
          </c:val>
        </c:ser>
        <c:firstSliceAng val="0"/>
      </c:pieChart>
    </c:plotArea>
    <c:legend>
      <c:legendPos val="r"/>
      <c:layout/>
      <c:txPr>
        <a:bodyPr/>
        <a:lstStyle/>
        <a:p>
          <a:pPr>
            <a:defRPr sz="1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tx>
        <c:rich>
          <a:bodyPr/>
          <a:lstStyle/>
          <a:p>
            <a:pPr>
              <a:defRPr sz="1400"/>
            </a:pPr>
            <a:r>
              <a:rPr lang="ru-RU" sz="1400"/>
              <a:t>по мнению молодых учителей</a:t>
            </a:r>
          </a:p>
        </c:rich>
      </c:tx>
      <c:layout/>
    </c:title>
    <c:plotArea>
      <c:layout>
        <c:manualLayout>
          <c:layoutTarget val="inner"/>
          <c:xMode val="edge"/>
          <c:yMode val="edge"/>
          <c:x val="5.0296877746583868E-2"/>
          <c:y val="0.16164152046215619"/>
          <c:w val="0.58839737420273031"/>
          <c:h val="0.71784314263461135"/>
        </c:manualLayout>
      </c:layout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по мнению молодых учителей</c:v>
                </c:pt>
              </c:strCache>
            </c:strRef>
          </c:tx>
          <c:dLbls>
            <c:showVal val="1"/>
            <c:showLeaderLines val="1"/>
          </c:dLbls>
          <c:cat>
            <c:strRef>
              <c:f>Лист1!$A$2:$A$6</c:f>
              <c:strCache>
                <c:ptCount val="5"/>
                <c:pt idx="0">
                  <c:v>один раз в неделю</c:v>
                </c:pt>
                <c:pt idx="1">
                  <c:v>раз в месяц</c:v>
                </c:pt>
                <c:pt idx="2">
                  <c:v>1-2 раза в год</c:v>
                </c:pt>
                <c:pt idx="3">
                  <c:v>по мере необходимости</c:v>
                </c:pt>
                <c:pt idx="4">
                  <c:v>мероприятия не нужны</c:v>
                </c:pt>
              </c:strCache>
            </c:strRef>
          </c:cat>
          <c:val>
            <c:numRef>
              <c:f>Лист1!$B$2:$B$6</c:f>
              <c:numCache>
                <c:formatCode>0.00%</c:formatCode>
                <c:ptCount val="5"/>
                <c:pt idx="0">
                  <c:v>6.9000000000000034E-2</c:v>
                </c:pt>
                <c:pt idx="1">
                  <c:v>0.28900000000000031</c:v>
                </c:pt>
                <c:pt idx="2" formatCode="0%">
                  <c:v>0.15000000000000024</c:v>
                </c:pt>
                <c:pt idx="3">
                  <c:v>0.45100000000000001</c:v>
                </c:pt>
                <c:pt idx="4">
                  <c:v>2.9000000000000001E-2</c:v>
                </c:pt>
              </c:numCache>
            </c:numRef>
          </c:val>
        </c:ser>
        <c:firstSliceAng val="0"/>
      </c:pieChart>
    </c:plotArea>
    <c:legend>
      <c:legendPos val="r"/>
      <c:layout>
        <c:manualLayout>
          <c:xMode val="edge"/>
          <c:yMode val="edge"/>
          <c:x val="0.6122454693123367"/>
          <c:y val="0.14240034601146945"/>
          <c:w val="0.36598597556551127"/>
          <c:h val="0.68730302068212101"/>
        </c:manualLayout>
      </c:layout>
    </c:legend>
    <c:plotVisOnly val="1"/>
  </c:chart>
  <c:txPr>
    <a:bodyPr/>
    <a:lstStyle/>
    <a:p>
      <a:pPr>
        <a:defRPr sz="1400">
          <a:latin typeface="Times New Roman" pitchFamily="18" charset="0"/>
          <a:cs typeface="Times New Roman" pitchFamily="18" charset="0"/>
        </a:defRPr>
      </a:pPr>
      <a:endParaRPr lang="ru-RU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tx>
        <c:rich>
          <a:bodyPr/>
          <a:lstStyle/>
          <a:p>
            <a:pPr>
              <a:defRPr sz="1400">
                <a:latin typeface="Times New Roman" pitchFamily="18" charset="0"/>
                <a:cs typeface="Times New Roman" pitchFamily="18" charset="0"/>
              </a:defRPr>
            </a:pPr>
            <a:r>
              <a:rPr lang="ru-RU" sz="1400">
                <a:latin typeface="Times New Roman" pitchFamily="18" charset="0"/>
                <a:cs typeface="Times New Roman" pitchFamily="18" charset="0"/>
              </a:rPr>
              <a:t>по мнению наставников</a:t>
            </a:r>
          </a:p>
        </c:rich>
      </c:tx>
      <c:layout/>
    </c:title>
    <c:plotArea>
      <c:layout>
        <c:manualLayout>
          <c:layoutTarget val="inner"/>
          <c:xMode val="edge"/>
          <c:yMode val="edge"/>
          <c:x val="7.4839679985771318E-2"/>
          <c:y val="0.16161536131372761"/>
          <c:w val="0.62533515759579938"/>
          <c:h val="0.66211081413849171"/>
        </c:manualLayout>
      </c:layout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Желаемая частота мероприятий в рамках программы</c:v>
                </c:pt>
              </c:strCache>
            </c:strRef>
          </c:tx>
          <c:dLbls>
            <c:dLbl>
              <c:idx val="3"/>
              <c:layout>
                <c:manualLayout>
                  <c:x val="3.4882445576655943E-2"/>
                  <c:y val="0.14859257431651388"/>
                </c:manualLayout>
              </c:layout>
              <c:showVal val="1"/>
            </c:dLbl>
            <c:showVal val="1"/>
            <c:showLeaderLines val="1"/>
          </c:dLbls>
          <c:cat>
            <c:strRef>
              <c:f>Лист1!$A$2:$A$6</c:f>
              <c:strCache>
                <c:ptCount val="5"/>
                <c:pt idx="0">
                  <c:v>один раз в неделю</c:v>
                </c:pt>
                <c:pt idx="1">
                  <c:v>раз в месяц</c:v>
                </c:pt>
                <c:pt idx="2">
                  <c:v>1-2 раза в год</c:v>
                </c:pt>
                <c:pt idx="3">
                  <c:v>по мере необходимости</c:v>
                </c:pt>
                <c:pt idx="4">
                  <c:v>мероприятия не нужны</c:v>
                </c:pt>
              </c:strCache>
            </c:strRef>
          </c:cat>
          <c:val>
            <c:numRef>
              <c:f>Лист1!$B$2:$B$6</c:f>
              <c:numCache>
                <c:formatCode>0.00%</c:formatCode>
                <c:ptCount val="5"/>
                <c:pt idx="0">
                  <c:v>8.8000000000000064E-2</c:v>
                </c:pt>
                <c:pt idx="1">
                  <c:v>0.24800000000000041</c:v>
                </c:pt>
                <c:pt idx="2" formatCode="0%">
                  <c:v>0.1590000000000005</c:v>
                </c:pt>
                <c:pt idx="3">
                  <c:v>0.48600000000000032</c:v>
                </c:pt>
                <c:pt idx="4">
                  <c:v>1.7999999999999999E-2</c:v>
                </c:pt>
              </c:numCache>
            </c:numRef>
          </c:val>
        </c:ser>
        <c:firstSliceAng val="0"/>
      </c:pieChart>
    </c:plotArea>
    <c:legend>
      <c:legendPos val="r"/>
      <c:layout>
        <c:manualLayout>
          <c:xMode val="edge"/>
          <c:yMode val="edge"/>
          <c:x val="0.64205196897703654"/>
          <c:y val="0.1291566904472958"/>
          <c:w val="0.33651369715817886"/>
          <c:h val="0.64359456725625253"/>
        </c:manualLayout>
      </c:layout>
      <c:txPr>
        <a:bodyPr/>
        <a:lstStyle/>
        <a:p>
          <a:pPr>
            <a:defRPr sz="14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</c:chart>
  <c:externalData r:id="rId1"/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3EF4929-0852-400F-A924-64CBDA6ECBDC}" type="doc">
      <dgm:prSet loTypeId="urn:microsoft.com/office/officeart/2005/8/layout/cycle3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77FBA46E-1A8E-4A50-93E8-A55CA75240C2}">
      <dgm:prSet custT="1">
        <dgm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dgm:style>
      </dgm:prSet>
      <dgm:spPr>
        <a:solidFill>
          <a:schemeClr val="accent3">
            <a:lumMod val="40000"/>
            <a:lumOff val="60000"/>
          </a:schemeClr>
        </a:solidFill>
      </dgm:spPr>
      <dgm:t>
        <a:bodyPr/>
        <a:lstStyle/>
        <a:p>
          <a:pPr rtl="0"/>
          <a:r>
            <a:rPr lang="ru-RU" sz="1400" b="1" dirty="0" smtClean="0">
              <a:solidFill>
                <a:srgbClr val="0070C0"/>
              </a:solidFill>
            </a:rPr>
            <a:t>1. Подготовка условий </a:t>
          </a:r>
        </a:p>
        <a:p>
          <a:pPr rtl="0"/>
          <a:r>
            <a:rPr lang="ru-RU" sz="1400" b="1" dirty="0" smtClean="0">
              <a:solidFill>
                <a:srgbClr val="0070C0"/>
              </a:solidFill>
            </a:rPr>
            <a:t>для запуска программы наставничества</a:t>
          </a:r>
          <a:endParaRPr lang="ru-RU" sz="1400" b="1" dirty="0">
            <a:solidFill>
              <a:srgbClr val="0070C0"/>
            </a:solidFill>
          </a:endParaRPr>
        </a:p>
      </dgm:t>
    </dgm:pt>
    <dgm:pt modelId="{976CEC2E-D0C0-4B08-AE13-2D8BC4835F6E}" type="parTrans" cxnId="{5304AF7F-F3E1-4519-9088-3EFD7E4A991A}">
      <dgm:prSet/>
      <dgm:spPr/>
      <dgm:t>
        <a:bodyPr/>
        <a:lstStyle/>
        <a:p>
          <a:endParaRPr lang="ru-RU"/>
        </a:p>
      </dgm:t>
    </dgm:pt>
    <dgm:pt modelId="{B5151153-B4EE-4527-A738-8125B444BA9B}" type="sibTrans" cxnId="{5304AF7F-F3E1-4519-9088-3EFD7E4A991A}">
      <dgm:prSet/>
      <dgm:spPr/>
      <dgm:t>
        <a:bodyPr/>
        <a:lstStyle/>
        <a:p>
          <a:endParaRPr lang="ru-RU"/>
        </a:p>
      </dgm:t>
    </dgm:pt>
    <dgm:pt modelId="{C104DCA1-EDFB-4D05-A3C1-5330447640F7}">
      <dgm:prSet custT="1">
        <dgm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dgm:style>
      </dgm:prSet>
      <dgm:spPr>
        <a:solidFill>
          <a:schemeClr val="accent3">
            <a:lumMod val="60000"/>
            <a:lumOff val="40000"/>
          </a:schemeClr>
        </a:solidFill>
        <a:ln>
          <a:solidFill>
            <a:schemeClr val="accent3">
              <a:lumMod val="40000"/>
              <a:lumOff val="60000"/>
            </a:schemeClr>
          </a:solidFill>
        </a:ln>
      </dgm:spPr>
      <dgm:t>
        <a:bodyPr/>
        <a:lstStyle/>
        <a:p>
          <a:pPr rtl="0"/>
          <a:r>
            <a:rPr lang="ru-RU" sz="1400" b="1" dirty="0" smtClean="0">
              <a:solidFill>
                <a:srgbClr val="0070C0"/>
              </a:solidFill>
            </a:rPr>
            <a:t>2. Формирование базы данных наставляемых</a:t>
          </a:r>
          <a:endParaRPr lang="ru-RU" sz="1400" b="1" dirty="0">
            <a:solidFill>
              <a:srgbClr val="0070C0"/>
            </a:solidFill>
          </a:endParaRPr>
        </a:p>
      </dgm:t>
    </dgm:pt>
    <dgm:pt modelId="{BF3242A0-526A-4922-B589-87F2E2E29053}" type="parTrans" cxnId="{C625FF99-C8FE-4BC6-BA34-1990DB07D71A}">
      <dgm:prSet/>
      <dgm:spPr/>
      <dgm:t>
        <a:bodyPr/>
        <a:lstStyle/>
        <a:p>
          <a:endParaRPr lang="ru-RU"/>
        </a:p>
      </dgm:t>
    </dgm:pt>
    <dgm:pt modelId="{F82F0500-E4C7-48AA-AE1F-260F1A85DB83}" type="sibTrans" cxnId="{C625FF99-C8FE-4BC6-BA34-1990DB07D71A}">
      <dgm:prSet/>
      <dgm:spPr/>
      <dgm:t>
        <a:bodyPr/>
        <a:lstStyle/>
        <a:p>
          <a:endParaRPr lang="ru-RU"/>
        </a:p>
      </dgm:t>
    </dgm:pt>
    <dgm:pt modelId="{E8D2EEBC-0C30-4F83-8E70-995F59C7337D}">
      <dgm:prSet custT="1">
        <dgm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dgm:style>
      </dgm:prSet>
      <dgm:spPr>
        <a:solidFill>
          <a:schemeClr val="accent3">
            <a:lumMod val="40000"/>
            <a:lumOff val="60000"/>
          </a:schemeClr>
        </a:solidFill>
        <a:ln>
          <a:solidFill>
            <a:srgbClr val="CCFFFF"/>
          </a:solidFill>
        </a:ln>
      </dgm:spPr>
      <dgm:t>
        <a:bodyPr/>
        <a:lstStyle/>
        <a:p>
          <a:pPr rtl="0"/>
          <a:r>
            <a:rPr lang="ru-RU" sz="1400" b="1" dirty="0" smtClean="0">
              <a:solidFill>
                <a:srgbClr val="0070C0"/>
              </a:solidFill>
            </a:rPr>
            <a:t>4. Отбор и обучение наставников</a:t>
          </a:r>
          <a:endParaRPr lang="ru-RU" sz="1400" b="1" dirty="0">
            <a:solidFill>
              <a:srgbClr val="0070C0"/>
            </a:solidFill>
          </a:endParaRPr>
        </a:p>
      </dgm:t>
    </dgm:pt>
    <dgm:pt modelId="{C2BB1430-357D-4721-B8B0-7C20D0BE7C92}" type="parTrans" cxnId="{BA85EF12-A77E-4A64-B9E7-44065C246D0D}">
      <dgm:prSet/>
      <dgm:spPr/>
      <dgm:t>
        <a:bodyPr/>
        <a:lstStyle/>
        <a:p>
          <a:endParaRPr lang="ru-RU"/>
        </a:p>
      </dgm:t>
    </dgm:pt>
    <dgm:pt modelId="{849EB347-FD54-4E1F-806C-EB0F5993D3AA}" type="sibTrans" cxnId="{BA85EF12-A77E-4A64-B9E7-44065C246D0D}">
      <dgm:prSet/>
      <dgm:spPr/>
      <dgm:t>
        <a:bodyPr/>
        <a:lstStyle/>
        <a:p>
          <a:endParaRPr lang="ru-RU"/>
        </a:p>
      </dgm:t>
    </dgm:pt>
    <dgm:pt modelId="{C5C39D74-A706-4B5B-9FD0-285B056C0D38}">
      <dgm:prSet custT="1">
        <dgm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dgm:style>
      </dgm:prSet>
      <dgm:spPr>
        <a:solidFill>
          <a:schemeClr val="accent3">
            <a:lumMod val="40000"/>
            <a:lumOff val="60000"/>
          </a:schemeClr>
        </a:solidFill>
      </dgm:spPr>
      <dgm:t>
        <a:bodyPr/>
        <a:lstStyle/>
        <a:p>
          <a:pPr rtl="0"/>
          <a:r>
            <a:rPr lang="ru-RU" sz="1400" b="1" dirty="0" smtClean="0">
              <a:solidFill>
                <a:srgbClr val="0070C0"/>
              </a:solidFill>
            </a:rPr>
            <a:t>5. Формирование наставнических групп</a:t>
          </a:r>
          <a:endParaRPr lang="ru-RU" sz="1400" b="1" dirty="0">
            <a:solidFill>
              <a:srgbClr val="0070C0"/>
            </a:solidFill>
          </a:endParaRPr>
        </a:p>
      </dgm:t>
    </dgm:pt>
    <dgm:pt modelId="{324F8E3C-86E4-4232-B3F7-797BD3072BD4}" type="parTrans" cxnId="{531D02F7-02E7-4BA8-ACCE-93E306DA79D6}">
      <dgm:prSet/>
      <dgm:spPr/>
      <dgm:t>
        <a:bodyPr/>
        <a:lstStyle/>
        <a:p>
          <a:endParaRPr lang="ru-RU"/>
        </a:p>
      </dgm:t>
    </dgm:pt>
    <dgm:pt modelId="{790A2EF5-2CF6-4063-8111-035E25690D27}" type="sibTrans" cxnId="{531D02F7-02E7-4BA8-ACCE-93E306DA79D6}">
      <dgm:prSet/>
      <dgm:spPr/>
      <dgm:t>
        <a:bodyPr/>
        <a:lstStyle/>
        <a:p>
          <a:endParaRPr lang="ru-RU"/>
        </a:p>
      </dgm:t>
    </dgm:pt>
    <dgm:pt modelId="{35E19122-5BBD-410C-BDBD-D9D6B34FDCFD}">
      <dgm:prSet custT="1">
        <dgm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dgm:style>
      </dgm:prSet>
      <dgm:spPr>
        <a:solidFill>
          <a:schemeClr val="accent3">
            <a:lumMod val="40000"/>
            <a:lumOff val="60000"/>
          </a:schemeClr>
        </a:solidFill>
      </dgm:spPr>
      <dgm:t>
        <a:bodyPr/>
        <a:lstStyle/>
        <a:p>
          <a:pPr rtl="0"/>
          <a:r>
            <a:rPr lang="ru-RU" sz="1400" b="1" dirty="0" smtClean="0">
              <a:solidFill>
                <a:srgbClr val="0070C0"/>
              </a:solidFill>
            </a:rPr>
            <a:t>6. Организация                  хода работы наставнических групп</a:t>
          </a:r>
          <a:endParaRPr lang="ru-RU" sz="1400" b="1" dirty="0">
            <a:solidFill>
              <a:srgbClr val="0070C0"/>
            </a:solidFill>
          </a:endParaRPr>
        </a:p>
      </dgm:t>
    </dgm:pt>
    <dgm:pt modelId="{CA98E24D-C6D5-45D9-A20F-B595296BE4A3}" type="parTrans" cxnId="{DAE5B1EB-04CC-410F-8588-E555DE5C6F98}">
      <dgm:prSet/>
      <dgm:spPr/>
      <dgm:t>
        <a:bodyPr/>
        <a:lstStyle/>
        <a:p>
          <a:endParaRPr lang="ru-RU"/>
        </a:p>
      </dgm:t>
    </dgm:pt>
    <dgm:pt modelId="{25C295FF-93E7-4AA9-9144-EB5B9EF463F1}" type="sibTrans" cxnId="{DAE5B1EB-04CC-410F-8588-E555DE5C6F98}">
      <dgm:prSet/>
      <dgm:spPr/>
      <dgm:t>
        <a:bodyPr/>
        <a:lstStyle/>
        <a:p>
          <a:endParaRPr lang="ru-RU"/>
        </a:p>
      </dgm:t>
    </dgm:pt>
    <dgm:pt modelId="{0585E893-253E-4906-B048-67B97B5F2A9B}">
      <dgm:prSet custT="1">
        <dgm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dgm:style>
      </dgm:prSet>
      <dgm:spPr>
        <a:solidFill>
          <a:schemeClr val="accent3">
            <a:lumMod val="40000"/>
            <a:lumOff val="60000"/>
          </a:schemeClr>
        </a:solidFill>
      </dgm:spPr>
      <dgm:t>
        <a:bodyPr/>
        <a:lstStyle/>
        <a:p>
          <a:pPr rtl="0"/>
          <a:r>
            <a:rPr lang="ru-RU" sz="1400" b="1" dirty="0" smtClean="0">
              <a:solidFill>
                <a:srgbClr val="0070C0"/>
              </a:solidFill>
            </a:rPr>
            <a:t>7. Завершение наставничества</a:t>
          </a:r>
          <a:endParaRPr lang="ru-RU" sz="1400" b="1" dirty="0">
            <a:solidFill>
              <a:srgbClr val="0070C0"/>
            </a:solidFill>
          </a:endParaRPr>
        </a:p>
      </dgm:t>
    </dgm:pt>
    <dgm:pt modelId="{2AB51953-A77F-4822-9CD4-F277A7B23748}" type="parTrans" cxnId="{AC09C6A4-7682-4AB9-9272-45ACA6F8DE6B}">
      <dgm:prSet/>
      <dgm:spPr/>
      <dgm:t>
        <a:bodyPr/>
        <a:lstStyle/>
        <a:p>
          <a:endParaRPr lang="ru-RU"/>
        </a:p>
      </dgm:t>
    </dgm:pt>
    <dgm:pt modelId="{A2108199-4641-459F-AFBB-7FF933A06517}" type="sibTrans" cxnId="{AC09C6A4-7682-4AB9-9272-45ACA6F8DE6B}">
      <dgm:prSet/>
      <dgm:spPr/>
      <dgm:t>
        <a:bodyPr/>
        <a:lstStyle/>
        <a:p>
          <a:endParaRPr lang="ru-RU"/>
        </a:p>
      </dgm:t>
    </dgm:pt>
    <dgm:pt modelId="{EF0FB940-5897-4F72-8D4F-B7BA89F5D5E9}">
      <dgm:prSet custT="1">
        <dgm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dgm:style>
      </dgm:prSet>
      <dgm:spPr>
        <a:solidFill>
          <a:schemeClr val="accent3">
            <a:lumMod val="60000"/>
            <a:lumOff val="40000"/>
          </a:schemeClr>
        </a:solidFill>
        <a:ln>
          <a:solidFill>
            <a:schemeClr val="accent3">
              <a:lumMod val="40000"/>
              <a:lumOff val="60000"/>
            </a:schemeClr>
          </a:solidFill>
        </a:ln>
      </dgm:spPr>
      <dgm:t>
        <a:bodyPr/>
        <a:lstStyle/>
        <a:p>
          <a:pPr rtl="0"/>
          <a:r>
            <a:rPr lang="ru-RU" sz="1400" b="1" dirty="0" smtClean="0">
              <a:solidFill>
                <a:srgbClr val="0070C0"/>
              </a:solidFill>
            </a:rPr>
            <a:t>3. Формирование базы данных наставников</a:t>
          </a:r>
          <a:endParaRPr lang="ru-RU" sz="1400" b="1" dirty="0">
            <a:solidFill>
              <a:srgbClr val="0070C0"/>
            </a:solidFill>
          </a:endParaRPr>
        </a:p>
      </dgm:t>
    </dgm:pt>
    <dgm:pt modelId="{156B3F0A-AB2B-4FE0-99D5-A5D5B9025A24}" type="sibTrans" cxnId="{8F264E17-256F-4959-B053-7D3275A9FC4E}">
      <dgm:prSet/>
      <dgm:spPr/>
      <dgm:t>
        <a:bodyPr/>
        <a:lstStyle/>
        <a:p>
          <a:endParaRPr lang="ru-RU"/>
        </a:p>
      </dgm:t>
    </dgm:pt>
    <dgm:pt modelId="{2EFF4ED2-D27C-404F-B02E-C5BE6B74683C}" type="parTrans" cxnId="{8F264E17-256F-4959-B053-7D3275A9FC4E}">
      <dgm:prSet/>
      <dgm:spPr/>
      <dgm:t>
        <a:bodyPr/>
        <a:lstStyle/>
        <a:p>
          <a:endParaRPr lang="ru-RU"/>
        </a:p>
      </dgm:t>
    </dgm:pt>
    <dgm:pt modelId="{8ED45AB6-75A2-412F-9DB7-8070D7D1EE1E}" type="pres">
      <dgm:prSet presAssocID="{F3EF4929-0852-400F-A924-64CBDA6ECBDC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ED27DC5D-A3F9-4B7C-A022-A85BD32CF7F2}" type="pres">
      <dgm:prSet presAssocID="{F3EF4929-0852-400F-A924-64CBDA6ECBDC}" presName="cycle" presStyleCnt="0"/>
      <dgm:spPr/>
    </dgm:pt>
    <dgm:pt modelId="{BD0126CF-1B4A-48A7-AD72-1C8BB56C83A0}" type="pres">
      <dgm:prSet presAssocID="{77FBA46E-1A8E-4A50-93E8-A55CA75240C2}" presName="nodeFirstNode" presStyleLbl="node1" presStyleIdx="0" presStyleCnt="7" custScaleX="171469" custScaleY="11629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F70A4A0-F268-4982-8D00-9A04F576D46A}" type="pres">
      <dgm:prSet presAssocID="{B5151153-B4EE-4527-A738-8125B444BA9B}" presName="sibTransFirstNode" presStyleLbl="bgShp" presStyleIdx="0" presStyleCnt="1"/>
      <dgm:spPr/>
      <dgm:t>
        <a:bodyPr/>
        <a:lstStyle/>
        <a:p>
          <a:endParaRPr lang="ru-RU"/>
        </a:p>
      </dgm:t>
    </dgm:pt>
    <dgm:pt modelId="{711EA2BF-9584-4E53-BB3F-EFD8DC2ECBDE}" type="pres">
      <dgm:prSet presAssocID="{C104DCA1-EDFB-4D05-A3C1-5330447640F7}" presName="nodeFollowingNodes" presStyleLbl="node1" presStyleIdx="1" presStyleCnt="7" custScaleX="136487" custScaleY="133885" custRadScaleRad="124469" custRadScaleInc="35118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2D484FC-CDD5-42CD-8BE6-3807ED6AD4BE}" type="pres">
      <dgm:prSet presAssocID="{EF0FB940-5897-4F72-8D4F-B7BA89F5D5E9}" presName="nodeFollowingNodes" presStyleLbl="node1" presStyleIdx="2" presStyleCnt="7" custScaleX="138331" custScaleY="130115" custRadScaleRad="121000" custRadScaleInc="-999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4892B4A-959A-4325-9231-755F0B1144C4}" type="pres">
      <dgm:prSet presAssocID="{E8D2EEBC-0C30-4F83-8E70-995F59C7337D}" presName="nodeFollowingNodes" presStyleLbl="node1" presStyleIdx="3" presStyleCnt="7" custScaleX="139921" custScaleY="130226" custRadScaleRad="107910" custRadScaleInc="-3143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C9F851D-793F-4DB3-94A5-08D7B6F13E11}" type="pres">
      <dgm:prSet presAssocID="{C5C39D74-A706-4B5B-9FD0-285B056C0D38}" presName="nodeFollowingNodes" presStyleLbl="node1" presStyleIdx="4" presStyleCnt="7" custScaleX="149085" custScaleY="126526" custRadScaleRad="103590" custRadScaleInc="2007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9F4B0FC-33DB-4478-99EC-FCE124A76020}" type="pres">
      <dgm:prSet presAssocID="{35E19122-5BBD-410C-BDBD-D9D6B34FDCFD}" presName="nodeFollowingNodes" presStyleLbl="node1" presStyleIdx="5" presStyleCnt="7" custScaleX="147897" custScaleY="142083" custRadScaleRad="129716" custRadScaleInc="905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78FCA06-C14A-4360-9999-60337DDE407A}" type="pres">
      <dgm:prSet presAssocID="{0585E893-253E-4906-B048-67B97B5F2A9B}" presName="nodeFollowingNodes" presStyleLbl="node1" presStyleIdx="6" presStyleCnt="7" custScaleX="147193" custScaleY="136167" custRadScaleRad="121209" custRadScaleInc="-3416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17087D26-191B-4737-9C0B-61E594ED9761}" type="presOf" srcId="{EF0FB940-5897-4F72-8D4F-B7BA89F5D5E9}" destId="{32D484FC-CDD5-42CD-8BE6-3807ED6AD4BE}" srcOrd="0" destOrd="0" presId="urn:microsoft.com/office/officeart/2005/8/layout/cycle3"/>
    <dgm:cxn modelId="{836CA9D1-E8EE-43A7-9427-9C748B345215}" type="presOf" srcId="{C5C39D74-A706-4B5B-9FD0-285B056C0D38}" destId="{5C9F851D-793F-4DB3-94A5-08D7B6F13E11}" srcOrd="0" destOrd="0" presId="urn:microsoft.com/office/officeart/2005/8/layout/cycle3"/>
    <dgm:cxn modelId="{F5FDE795-F209-4A5F-8962-133D86BFE85D}" type="presOf" srcId="{B5151153-B4EE-4527-A738-8125B444BA9B}" destId="{2F70A4A0-F268-4982-8D00-9A04F576D46A}" srcOrd="0" destOrd="0" presId="urn:microsoft.com/office/officeart/2005/8/layout/cycle3"/>
    <dgm:cxn modelId="{4DB2D08D-7FD6-4119-9AAA-BB9C9D247845}" type="presOf" srcId="{0585E893-253E-4906-B048-67B97B5F2A9B}" destId="{778FCA06-C14A-4360-9999-60337DDE407A}" srcOrd="0" destOrd="0" presId="urn:microsoft.com/office/officeart/2005/8/layout/cycle3"/>
    <dgm:cxn modelId="{5304AF7F-F3E1-4519-9088-3EFD7E4A991A}" srcId="{F3EF4929-0852-400F-A924-64CBDA6ECBDC}" destId="{77FBA46E-1A8E-4A50-93E8-A55CA75240C2}" srcOrd="0" destOrd="0" parTransId="{976CEC2E-D0C0-4B08-AE13-2D8BC4835F6E}" sibTransId="{B5151153-B4EE-4527-A738-8125B444BA9B}"/>
    <dgm:cxn modelId="{BA85EF12-A77E-4A64-B9E7-44065C246D0D}" srcId="{F3EF4929-0852-400F-A924-64CBDA6ECBDC}" destId="{E8D2EEBC-0C30-4F83-8E70-995F59C7337D}" srcOrd="3" destOrd="0" parTransId="{C2BB1430-357D-4721-B8B0-7C20D0BE7C92}" sibTransId="{849EB347-FD54-4E1F-806C-EB0F5993D3AA}"/>
    <dgm:cxn modelId="{3020035F-09F4-4B6B-9044-AC214F7BBFC7}" type="presOf" srcId="{77FBA46E-1A8E-4A50-93E8-A55CA75240C2}" destId="{BD0126CF-1B4A-48A7-AD72-1C8BB56C83A0}" srcOrd="0" destOrd="0" presId="urn:microsoft.com/office/officeart/2005/8/layout/cycle3"/>
    <dgm:cxn modelId="{7CB34A5F-18A3-41EA-AEF1-8BD4D277FA4B}" type="presOf" srcId="{35E19122-5BBD-410C-BDBD-D9D6B34FDCFD}" destId="{B9F4B0FC-33DB-4478-99EC-FCE124A76020}" srcOrd="0" destOrd="0" presId="urn:microsoft.com/office/officeart/2005/8/layout/cycle3"/>
    <dgm:cxn modelId="{AC09C6A4-7682-4AB9-9272-45ACA6F8DE6B}" srcId="{F3EF4929-0852-400F-A924-64CBDA6ECBDC}" destId="{0585E893-253E-4906-B048-67B97B5F2A9B}" srcOrd="6" destOrd="0" parTransId="{2AB51953-A77F-4822-9CD4-F277A7B23748}" sibTransId="{A2108199-4641-459F-AFBB-7FF933A06517}"/>
    <dgm:cxn modelId="{BCDAD681-1250-416D-AD7B-4AB9A53DFAB1}" type="presOf" srcId="{E8D2EEBC-0C30-4F83-8E70-995F59C7337D}" destId="{E4892B4A-959A-4325-9231-755F0B1144C4}" srcOrd="0" destOrd="0" presId="urn:microsoft.com/office/officeart/2005/8/layout/cycle3"/>
    <dgm:cxn modelId="{E588EC84-B086-4009-8297-9496454F2F0E}" type="presOf" srcId="{C104DCA1-EDFB-4D05-A3C1-5330447640F7}" destId="{711EA2BF-9584-4E53-BB3F-EFD8DC2ECBDE}" srcOrd="0" destOrd="0" presId="urn:microsoft.com/office/officeart/2005/8/layout/cycle3"/>
    <dgm:cxn modelId="{1279F3C1-F5D1-4707-9A3E-68DDA0F8684B}" type="presOf" srcId="{F3EF4929-0852-400F-A924-64CBDA6ECBDC}" destId="{8ED45AB6-75A2-412F-9DB7-8070D7D1EE1E}" srcOrd="0" destOrd="0" presId="urn:microsoft.com/office/officeart/2005/8/layout/cycle3"/>
    <dgm:cxn modelId="{531D02F7-02E7-4BA8-ACCE-93E306DA79D6}" srcId="{F3EF4929-0852-400F-A924-64CBDA6ECBDC}" destId="{C5C39D74-A706-4B5B-9FD0-285B056C0D38}" srcOrd="4" destOrd="0" parTransId="{324F8E3C-86E4-4232-B3F7-797BD3072BD4}" sibTransId="{790A2EF5-2CF6-4063-8111-035E25690D27}"/>
    <dgm:cxn modelId="{DAE5B1EB-04CC-410F-8588-E555DE5C6F98}" srcId="{F3EF4929-0852-400F-A924-64CBDA6ECBDC}" destId="{35E19122-5BBD-410C-BDBD-D9D6B34FDCFD}" srcOrd="5" destOrd="0" parTransId="{CA98E24D-C6D5-45D9-A20F-B595296BE4A3}" sibTransId="{25C295FF-93E7-4AA9-9144-EB5B9EF463F1}"/>
    <dgm:cxn modelId="{C625FF99-C8FE-4BC6-BA34-1990DB07D71A}" srcId="{F3EF4929-0852-400F-A924-64CBDA6ECBDC}" destId="{C104DCA1-EDFB-4D05-A3C1-5330447640F7}" srcOrd="1" destOrd="0" parTransId="{BF3242A0-526A-4922-B589-87F2E2E29053}" sibTransId="{F82F0500-E4C7-48AA-AE1F-260F1A85DB83}"/>
    <dgm:cxn modelId="{8F264E17-256F-4959-B053-7D3275A9FC4E}" srcId="{F3EF4929-0852-400F-A924-64CBDA6ECBDC}" destId="{EF0FB940-5897-4F72-8D4F-B7BA89F5D5E9}" srcOrd="2" destOrd="0" parTransId="{2EFF4ED2-D27C-404F-B02E-C5BE6B74683C}" sibTransId="{156B3F0A-AB2B-4FE0-99D5-A5D5B9025A24}"/>
    <dgm:cxn modelId="{DCA98C2F-C82A-45E6-BB05-6E2051E607CE}" type="presParOf" srcId="{8ED45AB6-75A2-412F-9DB7-8070D7D1EE1E}" destId="{ED27DC5D-A3F9-4B7C-A022-A85BD32CF7F2}" srcOrd="0" destOrd="0" presId="urn:microsoft.com/office/officeart/2005/8/layout/cycle3"/>
    <dgm:cxn modelId="{1E6071E7-F40A-4FBD-98E0-AD5E3AF21EFA}" type="presParOf" srcId="{ED27DC5D-A3F9-4B7C-A022-A85BD32CF7F2}" destId="{BD0126CF-1B4A-48A7-AD72-1C8BB56C83A0}" srcOrd="0" destOrd="0" presId="urn:microsoft.com/office/officeart/2005/8/layout/cycle3"/>
    <dgm:cxn modelId="{79727C35-ECED-4586-9E39-083D4CA1861D}" type="presParOf" srcId="{ED27DC5D-A3F9-4B7C-A022-A85BD32CF7F2}" destId="{2F70A4A0-F268-4982-8D00-9A04F576D46A}" srcOrd="1" destOrd="0" presId="urn:microsoft.com/office/officeart/2005/8/layout/cycle3"/>
    <dgm:cxn modelId="{5A15C94E-C860-490F-83A0-A97A804CDD3A}" type="presParOf" srcId="{ED27DC5D-A3F9-4B7C-A022-A85BD32CF7F2}" destId="{711EA2BF-9584-4E53-BB3F-EFD8DC2ECBDE}" srcOrd="2" destOrd="0" presId="urn:microsoft.com/office/officeart/2005/8/layout/cycle3"/>
    <dgm:cxn modelId="{151C7309-FFDA-4654-855E-4086D4CD9810}" type="presParOf" srcId="{ED27DC5D-A3F9-4B7C-A022-A85BD32CF7F2}" destId="{32D484FC-CDD5-42CD-8BE6-3807ED6AD4BE}" srcOrd="3" destOrd="0" presId="urn:microsoft.com/office/officeart/2005/8/layout/cycle3"/>
    <dgm:cxn modelId="{B98EBA72-883B-4E50-A287-4133BC9D93F2}" type="presParOf" srcId="{ED27DC5D-A3F9-4B7C-A022-A85BD32CF7F2}" destId="{E4892B4A-959A-4325-9231-755F0B1144C4}" srcOrd="4" destOrd="0" presId="urn:microsoft.com/office/officeart/2005/8/layout/cycle3"/>
    <dgm:cxn modelId="{5D4D233B-C958-4B7F-9093-78C93E5EAD2B}" type="presParOf" srcId="{ED27DC5D-A3F9-4B7C-A022-A85BD32CF7F2}" destId="{5C9F851D-793F-4DB3-94A5-08D7B6F13E11}" srcOrd="5" destOrd="0" presId="urn:microsoft.com/office/officeart/2005/8/layout/cycle3"/>
    <dgm:cxn modelId="{8E730CA8-87D7-4493-9BE3-99DB1CEADDCE}" type="presParOf" srcId="{ED27DC5D-A3F9-4B7C-A022-A85BD32CF7F2}" destId="{B9F4B0FC-33DB-4478-99EC-FCE124A76020}" srcOrd="6" destOrd="0" presId="urn:microsoft.com/office/officeart/2005/8/layout/cycle3"/>
    <dgm:cxn modelId="{FC365A00-2166-4413-AB55-EBF4323E43BB}" type="presParOf" srcId="{ED27DC5D-A3F9-4B7C-A022-A85BD32CF7F2}" destId="{778FCA06-C14A-4360-9999-60337DDE407A}" srcOrd="7" destOrd="0" presId="urn:microsoft.com/office/officeart/2005/8/layout/cycle3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3">
  <dgm:title val=""/>
  <dgm:desc val=""/>
  <dgm:catLst>
    <dgm:cat type="cycle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axis="ch" ptType="node" func="cnt" op="equ" val="2">
        <dgm:alg type="composite">
          <dgm:param type="ar" val="0.9"/>
        </dgm:alg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  <dgm:constr type="ctrX" for="ch" forName="node1" refType="w" fact="0.5"/>
          <dgm:constr type="t" for="ch" forName="node1"/>
          <dgm:constr type="w" for="ch" forName="node1" refType="w" fact="0.8"/>
          <dgm:constr type="h" for="ch" forName="node1" refType="w" refFor="ch" refForName="node1" fact="0.5"/>
          <dgm:constr type="ctrX" for="ch" forName="sibTrans" refType="w" fact="0.5"/>
          <dgm:constr type="t" for="ch" forName="sibTrans"/>
          <dgm:constr type="w" for="ch" forName="sibTrans" refType="w" fact="0.8"/>
          <dgm:constr type="h" for="ch" forName="sibTrans" refType="w" refFor="ch" refForName="node1" fact="0.5"/>
          <dgm:constr type="userA" for="ch" forName="sibTrans" refType="w" fact="1.07"/>
          <dgm:constr type="ctrX" for="ch" forName="node2" refType="w" fact="0.5"/>
          <dgm:constr type="b" for="ch" forName="node2" refType="h"/>
          <dgm:constr type="w" for="ch" forName="node2" refType="w" fact="0.8"/>
          <dgm:constr type="h" for="ch" forName="node2" refType="w" refFor="ch" refForName="node1" fact="0.5"/>
          <dgm:constr type="l" for="ch" forName="sp1"/>
          <dgm:constr type="t" for="ch" forName="sp1" refType="h" fact="0.5"/>
          <dgm:constr type="w" for="ch" forName="sp1" val="1"/>
          <dgm:constr type="h" for="ch" forName="sp1" val="1"/>
          <dgm:constr type="r" for="ch" forName="sp2" refType="w"/>
          <dgm:constr type="t" for="ch" forName="sp2" refType="h" fact="0.5"/>
          <dgm:constr type="w" for="ch" forName="sp2" val="1"/>
          <dgm:constr type="h" for="ch" forName="sp2" val="1"/>
        </dgm:constrLst>
        <dgm:ruleLst/>
      </dgm:if>
      <dgm:else name="Name3">
        <dgm:alg type="composite"/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</dgm:constrLst>
        <dgm:ruleLst/>
      </dgm:else>
    </dgm:choose>
    <dgm:choose name="Name4">
      <dgm:if name="Name5" axis="ch" ptType="node" func="cnt" op="equ" val="2">
        <dgm:layoutNode name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ibTrans" styleLbl="bgShp">
          <dgm:choose name="Name6">
            <dgm:if name="Name7" func="var" arg="dir" op="equ" val="norm">
              <dgm:alg type="conn">
                <dgm:param type="connRout" val="longCurve"/>
                <dgm:param type="begPts" val="midR"/>
                <dgm:param type="endPts" val="midL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 fact="-1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if>
            <dgm:else name="Name8">
              <dgm:alg type="conn">
                <dgm:param type="connRout" val="longCurve"/>
                <dgm:param type="begPts" val="midL"/>
                <dgm:param type="endPts" val="midR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else>
          </dgm:choose>
          <dgm:ruleLst/>
        </dgm:layoutNode>
        <dgm:layoutNode name="node2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p1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p2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if>
      <dgm:else name="Name9">
        <dgm:layoutNode name="cycle">
          <dgm:choose name="Name10">
            <dgm:if name="Name11" func="var" arg="dir" op="equ" val="norm">
              <dgm:alg type="cycle">
                <dgm:param type="stAng" val="0"/>
                <dgm:param type="spanAng" val="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 fact="-1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if>
            <dgm:else name="Name12">
              <dgm:alg type="cycle">
                <dgm:param type="stAng" val="0"/>
                <dgm:param type="spanAng" val="-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else>
          </dgm:choose>
          <dgm:ruleLst/>
          <dgm:forEach name="nodesFirstNodeForEach" axis="ch" ptType="node" cnt="1">
            <dgm:layoutNode name="nodeFirstNode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forEach name="sibTransForEach" axis="followSib" ptType="sibTrans" cnt="1">
              <dgm:layoutNode name="sibTransFirstNode" styleLbl="bgShp">
                <dgm:choose name="Name13">
                  <dgm:if name="Name14" func="var" arg="dir" op="equ" val="norm">
                    <dgm:alg type="conn">
                      <dgm:param type="connRout" val="longCurve"/>
                      <dgm:param type="begPts" val="midR"/>
                      <dgm:param type="endPts" val="midL"/>
                      <dgm:param type="dstNode" val="nodeFirstNode"/>
                    </dgm:alg>
                  </dgm:if>
                  <dgm:else name="Name15">
                    <dgm:alg type="conn">
                      <dgm:param type="connRout" val="longCurve"/>
                      <dgm:param type="begPts" val="midL"/>
                      <dgm:param type="endPts" val="midR"/>
                      <dgm:param type="dstNode" val="nodeFirstNode"/>
                    </dgm:alg>
                  </dgm:else>
                </dgm:choose>
                <dgm:shape xmlns:r="http://schemas.openxmlformats.org/officeDocument/2006/relationships" type="conn" r:blip="" zOrderOff="-2">
                  <dgm:adjLst/>
                </dgm:shape>
                <dgm:presOf axis="self"/>
                <dgm:choose name="Name16">
                  <dgm:if name="Name17" axis="par ch" ptType="doc node" func="cnt" op="equ" val="3">
                    <dgm:constrLst>
                      <dgm:constr type="userA"/>
                      <dgm:constr type="diam" refType="userA" fact="1.01"/>
                      <dgm:constr type="begPad" refType="connDist" fact="-0.2"/>
                      <dgm:constr type="endPad" refType="connDist" fact="0.05"/>
                    </dgm:constrLst>
                  </dgm:if>
                  <dgm:if name="Name18" axis="par ch" ptType="doc node" func="cnt" op="equ" val="4">
                    <dgm:constrLst>
                      <dgm:constr type="userA"/>
                      <dgm:constr type="diam" refType="userA" fact="1.26"/>
                      <dgm:constr type="begPad" refType="connDist" fact="-0.2"/>
                      <dgm:constr type="endPad" refType="connDist" fact="0.05"/>
                    </dgm:constrLst>
                  </dgm:if>
                  <dgm:if name="Name19" axis="par ch" ptType="doc node" func="cnt" op="equ" val="5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if>
                  <dgm:if name="Name20" axis="par ch" ptType="doc node" func="cnt" op="equ" val="6">
                    <dgm:constrLst>
                      <dgm:constr type="userA"/>
                      <dgm:constr type="diam" refType="userA" fact="1.1"/>
                      <dgm:constr type="begPad" refType="connDist" fact="-0.2"/>
                      <dgm:constr type="endPad" refType="connDist" fact="0.05"/>
                    </dgm:constrLst>
                  </dgm:if>
                  <dgm:else name="Name21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else>
                </dgm:choose>
                <dgm:ruleLst/>
              </dgm:layoutNode>
            </dgm:forEach>
          </dgm:forEach>
          <dgm:forEach name="followingNodesForEach" axis="ch" ptType="node" st="2">
            <dgm:layoutNode name="nodeFollowingNodes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forEach>
        </dgm:layoutNod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0F6668B-8129-4F7F-ADDB-9ECEBE3F78FA}" type="datetimeFigureOut">
              <a:rPr lang="ru-RU" smtClean="0"/>
              <a:pPr/>
              <a:t>23.03.2021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B047E4-AC0E-47CF-9D19-E3C56530E2B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30488905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8458364-EC03-4593-87EE-7C2C28486227}" type="datetimeFigureOut">
              <a:rPr lang="ru-RU" smtClean="0"/>
              <a:pPr/>
              <a:t>23.03.2021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2A5D5E1-9F7C-4731-A4FB-2AB680D9749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8520917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22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872047-C4C5-4074-8391-818E83A05D32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3C8E0-E6F4-4D81-8A22-8722CF3B3C1C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86C7B-9B66-4F73-BF8C-1582CCBEB74D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55D-EEFE-46B8-976F-B0AA76F6AD91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33964-2472-4860-B4C1-C8E89DD4B9E6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900114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900114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FB1590-EF54-4596-9A85-7371BC6EFFE6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32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32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61640-E9C4-43A6-9CF8-45ADEE7B3AEC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881982-4FFB-4580-A79D-D73D33F59268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384C01-CA72-44AF-883B-408D743E9BF4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2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91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2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6F02F-F277-4ECE-AD89-127C23E63E5E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6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F2FF31-517A-4A66-AD0A-BECFF28247C3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6C8E6-E973-4F82-81D2-0B3A8BE3B03E}" type="datetime1">
              <a:rPr lang="ru-RU" smtClean="0"/>
              <a:pPr/>
              <a:t>23.03.2021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slideLayout" Target="../slideLayouts/slideLayout4.xml"/><Relationship Id="rId1" Type="http://schemas.openxmlformats.org/officeDocument/2006/relationships/themeOverride" Target="../theme/themeOverride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9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hyperlink" Target="mailto:cro.swz@yandex.ru" TargetMode="External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0.xml"/><Relationship Id="rId4" Type="http://schemas.openxmlformats.org/officeDocument/2006/relationships/hyperlink" Target="mailto:swetlana.zabavina@yandex.ru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slideLayout" Target="../slideLayouts/slideLayout4.xml"/><Relationship Id="rId1" Type="http://schemas.openxmlformats.org/officeDocument/2006/relationships/themeOverride" Target="../theme/themeOverrid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42858"/>
            <a:ext cx="8229600" cy="857256"/>
          </a:xfrm>
        </p:spPr>
        <p:txBody>
          <a:bodyPr>
            <a:normAutofit fontScale="90000"/>
          </a:bodyPr>
          <a:lstStyle/>
          <a:p>
            <a:r>
              <a:rPr lang="ru-RU" sz="2400" dirty="0" smtClean="0">
                <a:latin typeface="Times New Roman"/>
                <a:ea typeface="Arial Unicode MS"/>
                <a:cs typeface="Times New Roman"/>
              </a:rPr>
              <a:t/>
            </a:r>
            <a:br>
              <a:rPr lang="ru-RU" sz="2400" dirty="0" smtClean="0">
                <a:latin typeface="Times New Roman"/>
                <a:ea typeface="Arial Unicode MS"/>
                <a:cs typeface="Times New Roman"/>
              </a:rPr>
            </a:br>
            <a:r>
              <a:rPr lang="ru-RU" sz="1800" dirty="0" smtClean="0">
                <a:latin typeface="Times New Roman"/>
                <a:ea typeface="Arial Unicode MS"/>
                <a:cs typeface="Times New Roman"/>
              </a:rPr>
              <a:t>Государственное бюджетное учреждение </a:t>
            </a:r>
            <a:br>
              <a:rPr lang="ru-RU" sz="1800" dirty="0" smtClean="0">
                <a:latin typeface="Times New Roman"/>
                <a:ea typeface="Arial Unicode MS"/>
                <a:cs typeface="Times New Roman"/>
              </a:rPr>
            </a:br>
            <a:r>
              <a:rPr lang="ru-RU" sz="1800" dirty="0" smtClean="0">
                <a:latin typeface="Times New Roman"/>
                <a:ea typeface="Arial Unicode MS"/>
                <a:cs typeface="Times New Roman"/>
              </a:rPr>
              <a:t> «Региональный центр развития образования Оренбургской области» </a:t>
            </a:r>
            <a:br>
              <a:rPr lang="ru-RU" sz="1800" dirty="0" smtClean="0">
                <a:latin typeface="Times New Roman"/>
                <a:ea typeface="Arial Unicode MS"/>
                <a:cs typeface="Times New Roman"/>
              </a:rPr>
            </a:br>
            <a:endParaRPr lang="ru-RU" sz="1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42910" y="1214428"/>
            <a:ext cx="8229600" cy="1571636"/>
          </a:xfrm>
        </p:spPr>
        <p:txBody>
          <a:bodyPr>
            <a:norm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ru-RU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Организационно-методическое обеспечение реализации наставничества </a:t>
            </a:r>
          </a:p>
          <a:p>
            <a:pPr algn="ctr">
              <a:spcBef>
                <a:spcPts val="0"/>
              </a:spcBef>
              <a:buNone/>
            </a:pPr>
            <a:r>
              <a:rPr lang="ru-RU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по модели «учитель-учитель»</a:t>
            </a:r>
            <a:endParaRPr lang="ru-RU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1</a:t>
            </a:fld>
            <a:endParaRPr lang="ru-RU"/>
          </a:p>
        </p:txBody>
      </p:sp>
      <p:sp>
        <p:nvSpPr>
          <p:cNvPr id="7" name="TextBox 6"/>
          <p:cNvSpPr txBox="1"/>
          <p:nvPr/>
        </p:nvSpPr>
        <p:spPr>
          <a:xfrm>
            <a:off x="0" y="4357700"/>
            <a:ext cx="914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г. Оренбург</a:t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24 марта 2021 года</a:t>
            </a:r>
            <a:endParaRPr lang="ru-RU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929058" y="3214692"/>
            <a:ext cx="49292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Забавина Светлана Витальевна </a:t>
            </a: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начальник отдела развития образования ГБУ РЦРО, </a:t>
            </a: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администратор региональной программы</a:t>
            </a:r>
            <a:endParaRPr lang="ru-RU" sz="16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10</a:t>
            </a:fld>
            <a:endParaRPr lang="ru-RU"/>
          </a:p>
        </p:txBody>
      </p:sp>
      <p:graphicFrame>
        <p:nvGraphicFramePr>
          <p:cNvPr id="9" name="Таблица 8"/>
          <p:cNvGraphicFramePr>
            <a:graphicFrameLocks noGrp="1"/>
          </p:cNvGraphicFramePr>
          <p:nvPr/>
        </p:nvGraphicFramePr>
        <p:xfrm>
          <a:off x="500034" y="857238"/>
          <a:ext cx="8143932" cy="4286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43932"/>
              </a:tblGrid>
              <a:tr h="428628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Вопрос 13_</a:t>
                      </a:r>
                      <a:r>
                        <a:rPr lang="ru-RU" sz="16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Самооценка профессиональных дефицитов наставников</a:t>
                      </a:r>
                      <a:endParaRPr lang="ru-RU" sz="16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7" name="Диаграмма 6"/>
          <p:cNvGraphicFramePr/>
          <p:nvPr/>
        </p:nvGraphicFramePr>
        <p:xfrm>
          <a:off x="0" y="1357304"/>
          <a:ext cx="9144000" cy="37861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928676"/>
          </a:xfrm>
        </p:spPr>
        <p:txBody>
          <a:bodyPr>
            <a:noAutofit/>
          </a:bodyPr>
          <a:lstStyle/>
          <a:p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АНАЛИЗ РЕЗУЛЬТАТОВ СТАРТОВОГО МОНИТОРИНГА РЕАЛИЗАЦИИ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РЕГИОНАЛЬНОЙ ПРОГРАММЫ АДАПТАЦИИ И РАЗВИТИЯ МОЛОДЫХ УЧИТЕЛЕЙ </a:t>
            </a:r>
            <a:endParaRPr lang="ru-RU" sz="16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42924"/>
          </a:xfrm>
        </p:spPr>
        <p:txBody>
          <a:bodyPr>
            <a:normAutofit fontScale="90000"/>
          </a:bodyPr>
          <a:lstStyle/>
          <a:p>
            <a:r>
              <a:rPr lang="ru-RU" sz="4000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000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3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ВЫВОДЫ: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28596" y="714362"/>
            <a:ext cx="8358246" cy="4286262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 algn="just">
              <a:spcBef>
                <a:spcPts val="0"/>
              </a:spcBef>
            </a:pP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В большинстве образовательных организаций Оренбургской области созданы необходимые условия для адаптации молодых учителей, особенно ценным для опрошенных являются помощь более опытных коллег и доброжелательная атмосфера в коллективе. Менее половины опрошенных молодых учителей удовлетворены своевременностью методического информирования и режимом работы. </a:t>
            </a:r>
          </a:p>
          <a:p>
            <a:pPr algn="just">
              <a:spcBef>
                <a:spcPts val="0"/>
              </a:spcBef>
            </a:pPr>
            <a:endParaRPr lang="ru-RU" sz="9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0"/>
              </a:spcBef>
            </a:pP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опрошенные молодые </a:t>
            </a: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учителя и опытные педагоги подтверждают необходимость организации адресного сопровождения молодого учителя в первый год его работы.</a:t>
            </a:r>
          </a:p>
          <a:p>
            <a:pPr algn="just">
              <a:spcBef>
                <a:spcPts val="0"/>
              </a:spcBef>
            </a:pPr>
            <a:endParaRPr lang="ru-RU" sz="9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0"/>
              </a:spcBef>
            </a:pP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Наиболее комфортная для молодых учителей периодичность проведения таких мероприятий – по мере надобности, но не реже 1 раза в месяц. </a:t>
            </a:r>
          </a:p>
          <a:p>
            <a:pPr algn="just">
              <a:spcBef>
                <a:spcPts val="0"/>
              </a:spcBef>
            </a:pPr>
            <a:endParaRPr lang="ru-RU" sz="9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0"/>
              </a:spcBef>
            </a:pP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К наиболее эффективным формам сопровождения опрошенные относят: курсы повышения квалификации, мастер-классы, самообразование, работу в рамках наставничества и школы молодого педагога, подчеркивая необходимость учета профессиональных дефицитов молодых учителей при разработке содержания адресных образовательных мероприятий.</a:t>
            </a:r>
          </a:p>
          <a:p>
            <a:pPr algn="just">
              <a:spcBef>
                <a:spcPts val="0"/>
              </a:spcBef>
              <a:buNone/>
            </a:pPr>
            <a:endParaRPr lang="ru-RU" sz="9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0"/>
              </a:spcBef>
            </a:pP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К основным профессиональным дефицитам молодых  учителей, опрошенные относят: отбор содержания и методов обучения, реализацию современных образовательных технологий, работу </a:t>
            </a:r>
            <a:br>
              <a:rPr lang="ru-RU" sz="1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с родителями, поддержание дисциплины в классе, приемы мотивирования обучающихся, ведение учебной документации и разработку программно-методической документации и проектирование.</a:t>
            </a:r>
          </a:p>
          <a:p>
            <a:endParaRPr lang="ru-RU" sz="1400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11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42924"/>
          </a:xfrm>
        </p:spPr>
        <p:txBody>
          <a:bodyPr>
            <a:noAutofit/>
          </a:bodyPr>
          <a:lstStyle/>
          <a:p>
            <a:r>
              <a:rPr lang="ru-RU" sz="32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РИСКИ И ПУТИ ИХ ПРЕОДОЛЕНИЯ</a:t>
            </a:r>
            <a:endParaRPr lang="ru-RU" sz="32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357158" y="857238"/>
          <a:ext cx="8572560" cy="39795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43140"/>
                <a:gridCol w="6429420"/>
              </a:tblGrid>
              <a:tr h="24314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Риски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Пути их </a:t>
                      </a:r>
                      <a:r>
                        <a:rPr lang="ru-RU" sz="1800" dirty="0" smtClean="0">
                          <a:latin typeface="Times New Roman"/>
                          <a:ea typeface="Calibri"/>
                          <a:cs typeface="Times New Roman"/>
                        </a:rPr>
                        <a:t>преодоления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6641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latin typeface="Times New Roman"/>
                          <a:ea typeface="Calibri"/>
                          <a:cs typeface="Times New Roman"/>
                        </a:rPr>
                        <a:t>Недостаточность </a:t>
                      </a:r>
                      <a:br>
                        <a:rPr lang="ru-RU" sz="1600" dirty="0" smtClean="0">
                          <a:latin typeface="Times New Roman"/>
                          <a:ea typeface="Calibri"/>
                          <a:cs typeface="Times New Roman"/>
                        </a:rPr>
                      </a:br>
                      <a:r>
                        <a:rPr lang="ru-RU" sz="1600" dirty="0" smtClean="0">
                          <a:latin typeface="Times New Roman"/>
                          <a:ea typeface="Calibri"/>
                          <a:cs typeface="Times New Roman"/>
                        </a:rPr>
                        <a:t>в </a:t>
                      </a: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образовательной организации условий для адаптации молодых учителей</a:t>
                      </a:r>
                      <a:endParaRPr lang="ru-RU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i="1" dirty="0" smtClean="0">
                          <a:latin typeface="Times New Roman"/>
                          <a:ea typeface="Calibri"/>
                          <a:cs typeface="Times New Roman"/>
                        </a:rPr>
                        <a:t>Разработка </a:t>
                      </a:r>
                      <a:r>
                        <a:rPr lang="ru-RU" sz="1400" b="1" i="1" dirty="0">
                          <a:latin typeface="Times New Roman"/>
                          <a:ea typeface="Calibri"/>
                          <a:cs typeface="Times New Roman"/>
                        </a:rPr>
                        <a:t>и реализация программ </a:t>
                      </a:r>
                      <a:r>
                        <a:rPr lang="ru-RU" sz="1400" dirty="0">
                          <a:latin typeface="Times New Roman"/>
                          <a:ea typeface="Calibri"/>
                          <a:cs typeface="Times New Roman"/>
                        </a:rPr>
                        <a:t>(системы мероприятий) содействия адаптации молодых учителей различного уровня (индивидуальные, внутришкольные, муниципальные).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i="1" dirty="0">
                          <a:latin typeface="Times New Roman"/>
                          <a:ea typeface="Calibri"/>
                          <a:cs typeface="Times New Roman"/>
                        </a:rPr>
                        <a:t>Включение в программу адаптации </a:t>
                      </a:r>
                      <a:r>
                        <a:rPr lang="ru-RU" sz="1400" i="1" dirty="0">
                          <a:latin typeface="Times New Roman"/>
                          <a:ea typeface="Calibri"/>
                          <a:cs typeface="Times New Roman"/>
                        </a:rPr>
                        <a:t>мероприятий по общей ориентации  молодого учителя в первые недели работы</a:t>
                      </a:r>
                      <a:r>
                        <a:rPr lang="ru-RU" sz="1400" dirty="0">
                          <a:latin typeface="Times New Roman"/>
                          <a:ea typeface="Calibri"/>
                          <a:cs typeface="Times New Roman"/>
                        </a:rPr>
                        <a:t>.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i="1" dirty="0">
                          <a:latin typeface="Times New Roman"/>
                          <a:ea typeface="Calibri"/>
                          <a:cs typeface="Times New Roman"/>
                        </a:rPr>
                        <a:t>Проведение диагностики готовности молодого учителя </a:t>
                      </a:r>
                      <a:r>
                        <a:rPr lang="ru-RU" sz="1400" i="1" dirty="0">
                          <a:latin typeface="Times New Roman"/>
                          <a:ea typeface="Calibri"/>
                          <a:cs typeface="Times New Roman"/>
                        </a:rPr>
                        <a:t>к профессиональной деятельности, выявление его профессиональных дефицитов</a:t>
                      </a:r>
                      <a:r>
                        <a:rPr lang="ru-RU" sz="1400" dirty="0">
                          <a:latin typeface="Times New Roman"/>
                          <a:ea typeface="Calibri"/>
                          <a:cs typeface="Times New Roman"/>
                        </a:rPr>
                        <a:t>.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i="1" dirty="0">
                          <a:latin typeface="Times New Roman"/>
                          <a:ea typeface="Calibri"/>
                          <a:cs typeface="Times New Roman"/>
                        </a:rPr>
                        <a:t>Создание атмосферы психологического комфорта и взаимоподдержки</a:t>
                      </a:r>
                      <a:r>
                        <a:rPr lang="ru-RU" sz="1400" i="1" dirty="0">
                          <a:latin typeface="Times New Roman"/>
                          <a:ea typeface="Calibri"/>
                          <a:cs typeface="Times New Roman"/>
                        </a:rPr>
                        <a:t> в коллективе</a:t>
                      </a:r>
                      <a:r>
                        <a:rPr lang="ru-RU" sz="1400" dirty="0">
                          <a:latin typeface="Times New Roman"/>
                          <a:ea typeface="Calibri"/>
                          <a:cs typeface="Times New Roman"/>
                        </a:rPr>
                        <a:t>.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Calibri"/>
                          <a:cs typeface="Times New Roman"/>
                        </a:rPr>
                        <a:t>Разработка и реализации различных форм поддержки и сопровождения молодых учителей (в том числе внедрение системы наставничества в условиях школы и муниципалитета).</a:t>
                      </a: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12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42924"/>
          </a:xfrm>
        </p:spPr>
        <p:txBody>
          <a:bodyPr>
            <a:noAutofit/>
          </a:bodyPr>
          <a:lstStyle/>
          <a:p>
            <a:r>
              <a:rPr lang="ru-RU" sz="32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РИСКИ И ПУТИ ИХ ПРЕОДОЛЕНИЯ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285720" y="714363"/>
          <a:ext cx="8572560" cy="416624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3826"/>
                <a:gridCol w="6518734"/>
              </a:tblGrid>
              <a:tr h="1944249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Нежелание (недостаточная активность) молодых учителей участвовать </a:t>
                      </a: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/>
                      </a:r>
                      <a:br>
                        <a:rPr lang="ru-RU" sz="14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</a:b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в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мероприятиях в рамках </a:t>
                      </a: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программы</a:t>
                      </a:r>
                      <a:endParaRPr lang="ru-RU" sz="11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i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Учет </a:t>
                      </a:r>
                      <a:r>
                        <a:rPr lang="ru-RU" sz="1400" b="1" i="1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дефицитов молодых учителей и из индивидуальных запросов </a:t>
                      </a:r>
                      <a:r>
                        <a:rPr lang="ru-RU" sz="1400" b="1" i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/>
                      </a:r>
                      <a:br>
                        <a:rPr lang="ru-RU" sz="1400" b="1" i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</a:br>
                      <a:r>
                        <a:rPr lang="ru-RU" sz="1400" b="1" i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и </a:t>
                      </a:r>
                      <a:r>
                        <a:rPr lang="ru-RU" sz="1400" b="1" i="1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психологических особенносте</a:t>
                      </a:r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й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 при выборе периодичности, тематики, содержания и форм работы в рамках программы адаптации.</a:t>
                      </a:r>
                      <a:endParaRPr lang="ru-RU" sz="11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0" i="1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Учет психологических особенностей наставляемого и наставника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при формировании наставнических пар.</a:t>
                      </a:r>
                      <a:endParaRPr lang="ru-RU" sz="11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Наличие системы </a:t>
                      </a:r>
                      <a:r>
                        <a:rPr lang="ru-RU" sz="1400" b="0" i="1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оперативной обратной связи </a:t>
                      </a:r>
                      <a:r>
                        <a:rPr lang="ru-RU" sz="1400" b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для своевременной коррекции программ адаптации.</a:t>
                      </a:r>
                      <a:endParaRPr lang="ru-RU" sz="1100" b="0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110999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Недостаточная готовность наставников к работе </a:t>
                      </a: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/>
                      </a:r>
                      <a:b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</a:b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с </a:t>
                      </a: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наставляемыми</a:t>
                      </a:r>
                      <a:endParaRPr lang="ru-RU" sz="11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Проведение </a:t>
                      </a:r>
                      <a:r>
                        <a:rPr lang="ru-RU" sz="1400" b="1" i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образовательных мероприятий для наставников </a:t>
                      </a: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с учетом их профессиональных дефицитов, выявленных в ходе мониторинга.</a:t>
                      </a:r>
                      <a:endParaRPr lang="ru-RU" sz="11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Разработка </a:t>
                      </a:r>
                      <a:r>
                        <a:rPr lang="ru-RU" sz="1400" b="1" i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методических рекомендаций </a:t>
                      </a: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по организации работы с наставляемыми молодыми </a:t>
                      </a: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учителями.</a:t>
                      </a:r>
                      <a:endParaRPr lang="ru-RU" sz="11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</a:tr>
              <a:tr h="1110999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Нежелание опытных педагогов работать с молодыми учителями </a:t>
                      </a: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/>
                      </a:r>
                      <a:b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</a:b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в </a:t>
                      </a:r>
                      <a:r>
                        <a:rPr lang="ru-RU" sz="14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качестве наставников</a:t>
                      </a:r>
                      <a:endParaRPr lang="ru-RU" sz="11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Разработка </a:t>
                      </a:r>
                      <a:r>
                        <a:rPr lang="ru-RU" sz="1400" b="1" i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мер морального и материального стимулирования </a:t>
                      </a:r>
                      <a:r>
                        <a:rPr lang="ru-RU" sz="14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наставничества</a:t>
                      </a:r>
                      <a:endParaRPr lang="ru-RU" sz="11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13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14</a:t>
            </a:fld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2500298" y="1071552"/>
            <a:ext cx="4357718" cy="57150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ГБУ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РЦРО</a:t>
            </a:r>
          </a:p>
          <a:p>
            <a:pPr lvl="0"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Региональный наставнический центр</a:t>
            </a:r>
            <a:endParaRPr lang="ru-RU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3286116" y="1857370"/>
            <a:ext cx="2571768" cy="571504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1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НАСТАВНИЧЕСКИЙ ЦЕНТР  </a:t>
            </a: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Общее образование</a:t>
            </a: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ГБУ РЦРО</a:t>
            </a:r>
          </a:p>
          <a:p>
            <a:pPr algn="ctr"/>
            <a:endParaRPr lang="ru-RU" sz="11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714348" y="1857370"/>
            <a:ext cx="2286016" cy="571504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1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НАСТАВНИЧЕСКИЙ ЦЕНТР</a:t>
            </a: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Профессиональное образование</a:t>
            </a: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ГАПОУ «НСТ»</a:t>
            </a:r>
          </a:p>
          <a:p>
            <a:pPr algn="ctr"/>
            <a:endParaRPr lang="ru-RU" sz="11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6000760" y="1857370"/>
            <a:ext cx="2714644" cy="571504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1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НАСТАВНИЧЕСКИЙ ЦЕНТР  </a:t>
            </a: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Дополнительное образование                          </a:t>
            </a: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ГАУДО ООДТДМ им. В.П. </a:t>
            </a:r>
            <a:r>
              <a:rPr lang="ru-RU" sz="1100" b="1" dirty="0" err="1" smtClean="0">
                <a:latin typeface="Times New Roman" pitchFamily="18" charset="0"/>
                <a:cs typeface="Times New Roman" pitchFamily="18" charset="0"/>
              </a:rPr>
              <a:t>Поляничко</a:t>
            </a:r>
            <a:endParaRPr lang="ru-RU" sz="11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11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714348" y="2643188"/>
            <a:ext cx="8072494" cy="857256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муниципальные органы,</a:t>
            </a:r>
          </a:p>
          <a:p>
            <a:pPr lvl="0"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осуществляющие управление в сфере образования </a:t>
            </a:r>
          </a:p>
          <a:p>
            <a:pPr lvl="0"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(муниципальные координаторы региональной программы)</a:t>
            </a:r>
          </a:p>
          <a:p>
            <a:pPr algn="ctr"/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714348" y="3714758"/>
            <a:ext cx="8072494" cy="71438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муниципальные центры наставничества </a:t>
            </a:r>
          </a:p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 базе образовательных организаций </a:t>
            </a:r>
          </a:p>
          <a:p>
            <a:pPr algn="ctr"/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4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857238"/>
          </a:xfrm>
        </p:spPr>
        <p:txBody>
          <a:bodyPr>
            <a:noAutofit/>
          </a:bodyPr>
          <a:lstStyle/>
          <a:p>
            <a:r>
              <a:rPr lang="ru-RU" sz="20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КООРДИНАЦИЯ ДЕЯТЕЛЬНОСТИ </a:t>
            </a:r>
            <a:br>
              <a:rPr lang="ru-RU" sz="20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0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ПО ВНЕДРЕНИЮ ЦЕЛЕВОЙ МОДЕЛИ НАСТАВНИЧЕСТВА </a:t>
            </a:r>
            <a:br>
              <a:rPr lang="ru-RU" sz="20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000" b="1" dirty="0" smtClean="0">
                <a:solidFill>
                  <a:schemeClr val="accent2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«УЧИТЕЛЬ-УЧИТЕЛЬ»</a:t>
            </a:r>
            <a:endParaRPr lang="ru-RU" sz="2000" b="1" dirty="0">
              <a:solidFill>
                <a:schemeClr val="accent2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" name="Стрелка вниз 16"/>
          <p:cNvSpPr/>
          <p:nvPr/>
        </p:nvSpPr>
        <p:spPr>
          <a:xfrm>
            <a:off x="2500298" y="1643056"/>
            <a:ext cx="214313" cy="214314"/>
          </a:xfrm>
          <a:prstGeom prst="downArrow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трелка вниз 18"/>
          <p:cNvSpPr/>
          <p:nvPr/>
        </p:nvSpPr>
        <p:spPr>
          <a:xfrm>
            <a:off x="4643438" y="1643056"/>
            <a:ext cx="214314" cy="214314"/>
          </a:xfrm>
          <a:prstGeom prst="downArrow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Стрелка вниз 21"/>
          <p:cNvSpPr/>
          <p:nvPr/>
        </p:nvSpPr>
        <p:spPr>
          <a:xfrm>
            <a:off x="4572000" y="2428874"/>
            <a:ext cx="214314" cy="214314"/>
          </a:xfrm>
          <a:prstGeom prst="downArrow">
            <a:avLst/>
          </a:prstGeom>
          <a:solidFill>
            <a:srgbClr val="CCFFFF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Стрелка вниз 22"/>
          <p:cNvSpPr/>
          <p:nvPr/>
        </p:nvSpPr>
        <p:spPr>
          <a:xfrm>
            <a:off x="7286644" y="2428874"/>
            <a:ext cx="222995" cy="192697"/>
          </a:xfrm>
          <a:prstGeom prst="downArrow">
            <a:avLst/>
          </a:prstGeom>
          <a:solidFill>
            <a:srgbClr val="CCFFCC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Стрелка вниз 23"/>
          <p:cNvSpPr/>
          <p:nvPr/>
        </p:nvSpPr>
        <p:spPr>
          <a:xfrm>
            <a:off x="6572264" y="1643056"/>
            <a:ext cx="222995" cy="192697"/>
          </a:xfrm>
          <a:prstGeom prst="downArrow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Стрелка вниз 25"/>
          <p:cNvSpPr/>
          <p:nvPr/>
        </p:nvSpPr>
        <p:spPr>
          <a:xfrm>
            <a:off x="4572000" y="3500444"/>
            <a:ext cx="214314" cy="214314"/>
          </a:xfrm>
          <a:prstGeom prst="downArrow">
            <a:avLst/>
          </a:prstGeom>
          <a:solidFill>
            <a:srgbClr val="CCFFFF"/>
          </a:solidFill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357158" y="2071684"/>
            <a:ext cx="45719" cy="1214446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Прямоугольник 29"/>
          <p:cNvSpPr/>
          <p:nvPr/>
        </p:nvSpPr>
        <p:spPr>
          <a:xfrm>
            <a:off x="357158" y="2071684"/>
            <a:ext cx="357190" cy="45719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1" name="Стрелка вправо 30"/>
          <p:cNvSpPr/>
          <p:nvPr/>
        </p:nvSpPr>
        <p:spPr>
          <a:xfrm>
            <a:off x="357158" y="3286130"/>
            <a:ext cx="357190" cy="71438"/>
          </a:xfrm>
          <a:prstGeom prst="rightArrow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2" name="Прямоугольник 31"/>
          <p:cNvSpPr/>
          <p:nvPr/>
        </p:nvSpPr>
        <p:spPr>
          <a:xfrm>
            <a:off x="214282" y="1928808"/>
            <a:ext cx="45719" cy="214314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214282" y="1928808"/>
            <a:ext cx="500066" cy="45719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Стрелка вправо 33"/>
          <p:cNvSpPr/>
          <p:nvPr/>
        </p:nvSpPr>
        <p:spPr>
          <a:xfrm>
            <a:off x="214282" y="4071948"/>
            <a:ext cx="500066" cy="71438"/>
          </a:xfrm>
          <a:prstGeom prst="rightArrow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Стрелка вниз 24"/>
          <p:cNvSpPr/>
          <p:nvPr/>
        </p:nvSpPr>
        <p:spPr>
          <a:xfrm>
            <a:off x="1928794" y="2428874"/>
            <a:ext cx="222995" cy="192697"/>
          </a:xfrm>
          <a:prstGeom prst="downArrow">
            <a:avLst/>
          </a:prstGeom>
          <a:solidFill>
            <a:srgbClr val="CCFFCC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14362"/>
          </a:xfrm>
        </p:spPr>
        <p:txBody>
          <a:bodyPr>
            <a:normAutofit/>
          </a:bodyPr>
          <a:lstStyle/>
          <a:p>
            <a:r>
              <a:rPr lang="ru-RU" sz="32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УЧАСТНИКИ ПРОГРАММЫ</a:t>
            </a:r>
            <a:endParaRPr lang="ru-RU" sz="32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857238"/>
            <a:ext cx="8229600" cy="3880261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lvl="0" algn="just">
              <a:buFont typeface="Symbol" pitchFamily="18" charset="2"/>
              <a:buChar char=""/>
            </a:pP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молодые учителя в возрасте до 35 лет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проработавшие </a:t>
            </a:r>
            <a:br>
              <a:rPr lang="ru-RU" sz="2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образовательном учреждении Оренбургской области не более трех лет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lvl="0" algn="just">
              <a:buNone/>
            </a:pPr>
            <a:endParaRPr lang="ru-RU" sz="1100" dirty="0">
              <a:latin typeface="Times New Roman" pitchFamily="18" charset="0"/>
              <a:cs typeface="Times New Roman" pitchFamily="18" charset="0"/>
            </a:endParaRPr>
          </a:p>
          <a:p>
            <a:pPr lvl="0" algn="just">
              <a:buFont typeface="Symbol" pitchFamily="18" charset="2"/>
              <a:buChar char=""/>
            </a:pP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наставники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педагоги, студенты,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представители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работодателей, имеющие успешный опыт в достижении жизненного, личностного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профессионального результата, готовые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компетентные поделиться опытом и навыками, необходимыми для стимуляции и поддержки процессов самореализации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самосовершенствования наставляемого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)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15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857238"/>
          </a:xfrm>
        </p:spPr>
        <p:txBody>
          <a:bodyPr>
            <a:normAutofit fontScale="90000"/>
          </a:bodyPr>
          <a:lstStyle/>
          <a:p>
            <a:r>
              <a:rPr lang="ru-RU" sz="3100" b="1" dirty="0" smtClean="0">
                <a:solidFill>
                  <a:srgbClr val="0070C0"/>
                </a:solidFill>
              </a:rPr>
              <a:t/>
            </a:r>
            <a:br>
              <a:rPr lang="ru-RU" sz="3100" b="1" dirty="0" smtClean="0">
                <a:solidFill>
                  <a:srgbClr val="0070C0"/>
                </a:solidFill>
              </a:rPr>
            </a:br>
            <a:r>
              <a:rPr lang="ru-RU" sz="3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Целевые </a:t>
            </a:r>
            <a:r>
              <a:rPr lang="ru-RU" sz="3600" b="1" dirty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индикаторы реализации </a:t>
            </a:r>
            <a:r>
              <a:rPr lang="ru-RU" sz="3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Программы</a:t>
            </a:r>
            <a:r>
              <a:rPr lang="ru-RU" sz="3600" b="1" dirty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600" b="1" dirty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</a:br>
            <a:endParaRPr lang="ru-RU" sz="36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357158" y="785799"/>
          <a:ext cx="8605825" cy="40005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46660"/>
                <a:gridCol w="669735"/>
                <a:gridCol w="628586"/>
                <a:gridCol w="595320"/>
                <a:gridCol w="565524"/>
              </a:tblGrid>
              <a:tr h="64818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Наименование показателя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2021 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2022 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2023 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2024 </a:t>
                      </a:r>
                    </a:p>
                  </a:txBody>
                  <a:tcPr marL="39370" marR="39370" marT="64770" marB="64770"/>
                </a:tc>
              </a:tr>
              <a:tr h="1048407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Times New Roman"/>
                          <a:cs typeface="Times New Roman"/>
                        </a:rPr>
                        <a:t>Доля учителей </a:t>
                      </a: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- молодых специалистов (с опытом работы от 0 до 3 лет), проживающих в регионе, вошедших в программы наставничества в роли наставляемого, %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10</a:t>
                      </a:r>
                    </a:p>
                  </a:txBody>
                  <a:tcPr marL="39370" marR="39370" marT="64770" marB="6477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30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50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70</a:t>
                      </a:r>
                    </a:p>
                  </a:txBody>
                  <a:tcPr marL="39370" marR="39370" marT="64770" marB="64770"/>
                </a:tc>
              </a:tr>
              <a:tr h="770746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Times New Roman"/>
                          <a:cs typeface="Times New Roman"/>
                        </a:rPr>
                        <a:t>Уровень удовлетворенности наставляемых </a:t>
                      </a: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участием </a:t>
                      </a:r>
                      <a:r>
                        <a:rPr lang="ru-RU" sz="1600" dirty="0" smtClean="0">
                          <a:latin typeface="Times New Roman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600" dirty="0" smtClean="0">
                          <a:latin typeface="Times New Roman"/>
                          <a:ea typeface="Times New Roman"/>
                          <a:cs typeface="Times New Roman"/>
                        </a:rPr>
                      </a:br>
                      <a:r>
                        <a:rPr lang="ru-RU" sz="1600" dirty="0" smtClean="0">
                          <a:latin typeface="Times New Roman"/>
                          <a:ea typeface="Times New Roman"/>
                          <a:cs typeface="Times New Roman"/>
                        </a:rPr>
                        <a:t>в </a:t>
                      </a: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программах наставничества, % (опросный)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50</a:t>
                      </a:r>
                    </a:p>
                  </a:txBody>
                  <a:tcPr marL="39370" marR="39370" marT="64770" marB="6477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60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70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85</a:t>
                      </a:r>
                    </a:p>
                  </a:txBody>
                  <a:tcPr marL="39370" marR="39370" marT="64770" marB="64770"/>
                </a:tc>
              </a:tr>
              <a:tr h="81810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Times New Roman"/>
                          <a:ea typeface="Times New Roman"/>
                          <a:cs typeface="Times New Roman"/>
                        </a:rPr>
                        <a:t>Уровень удовлетворенности наставников </a:t>
                      </a: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участием в программах наставничества, % (опросный)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50</a:t>
                      </a:r>
                    </a:p>
                  </a:txBody>
                  <a:tcPr marL="39370" marR="39370" marT="64770" marB="6477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60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70</a:t>
                      </a:r>
                    </a:p>
                  </a:txBody>
                  <a:tcPr marL="39370" marR="39370" marT="64770" marB="6477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85</a:t>
                      </a:r>
                    </a:p>
                  </a:txBody>
                  <a:tcPr marL="39370" marR="39370" marT="64770" marB="64770"/>
                </a:tc>
              </a:tr>
              <a:tr h="71508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 smtClean="0">
                          <a:latin typeface="Times New Roman"/>
                          <a:ea typeface="Times New Roman"/>
                          <a:cs typeface="Times New Roman"/>
                        </a:rPr>
                        <a:t>Доля школ</a:t>
                      </a:r>
                      <a:r>
                        <a:rPr lang="ru-RU" sz="1600" dirty="0" smtClean="0">
                          <a:latin typeface="Times New Roman"/>
                          <a:ea typeface="Times New Roman"/>
                          <a:cs typeface="Times New Roman"/>
                        </a:rPr>
                        <a:t>, реализующих целевую модель наставничества педагогических</a:t>
                      </a:r>
                      <a:r>
                        <a:rPr lang="ru-RU" sz="1600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 работников</a:t>
                      </a:r>
                      <a:endParaRPr lang="ru-RU" sz="16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9370" marR="39370" marT="64770" marB="6477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10</a:t>
                      </a:r>
                      <a:endParaRPr lang="ru-RU" sz="1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9370" marR="39370" marT="64770" marB="6477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30</a:t>
                      </a:r>
                      <a:endParaRPr lang="ru-RU" sz="1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9370" marR="39370" marT="64770" marB="6477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50</a:t>
                      </a:r>
                      <a:endParaRPr lang="ru-RU" sz="1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9370" marR="39370" marT="64770" marB="6477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70</a:t>
                      </a:r>
                      <a:endParaRPr lang="ru-RU" sz="1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9370" marR="39370" marT="64770" marB="6477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14362"/>
          </a:xfrm>
        </p:spPr>
        <p:txBody>
          <a:bodyPr>
            <a:noAutofit/>
          </a:bodyPr>
          <a:lstStyle/>
          <a:p>
            <a:r>
              <a:rPr lang="ru-RU" sz="2400" b="1" dirty="0" smtClean="0">
                <a:solidFill>
                  <a:srgbClr val="005EA4"/>
                </a:solidFill>
                <a:latin typeface="Times New Roman" pitchFamily="18" charset="0"/>
                <a:cs typeface="Times New Roman" pitchFamily="18" charset="0"/>
              </a:rPr>
              <a:t>ЦИКЛОГРАММА РЕАЛИЗАЦИИ </a:t>
            </a:r>
            <a:br>
              <a:rPr lang="ru-RU" sz="2400" b="1" dirty="0" smtClean="0">
                <a:solidFill>
                  <a:srgbClr val="005EA4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2400" b="1" dirty="0" smtClean="0">
                <a:solidFill>
                  <a:srgbClr val="005EA4"/>
                </a:solidFill>
                <a:latin typeface="Times New Roman" pitchFamily="18" charset="0"/>
                <a:cs typeface="Times New Roman" pitchFamily="18" charset="0"/>
              </a:rPr>
              <a:t>ПРОГРАММЫ НАСТАВНИЧЕСТВА</a:t>
            </a:r>
            <a:endParaRPr lang="ru-RU" sz="2400" b="1" dirty="0">
              <a:solidFill>
                <a:srgbClr val="005EA4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0" y="928676"/>
          <a:ext cx="9144000" cy="407196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17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1" y="571485"/>
          <a:ext cx="9143998" cy="464549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71603"/>
                <a:gridCol w="2189235"/>
                <a:gridCol w="2580967"/>
                <a:gridCol w="2802193"/>
              </a:tblGrid>
              <a:tr h="635183">
                <a:tc>
                  <a:txBody>
                    <a:bodyPr/>
                    <a:lstStyle/>
                    <a:p>
                      <a:pPr algn="ctr"/>
                      <a:r>
                        <a:rPr lang="ru-RU" sz="135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Организационно-управленческий компонент</a:t>
                      </a:r>
                      <a:endParaRPr lang="ru-RU" sz="135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35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Региональный уровень</a:t>
                      </a:r>
                      <a:endParaRPr lang="ru-RU" sz="135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35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Муниципальный уровень</a:t>
                      </a:r>
                      <a:endParaRPr lang="ru-RU" sz="135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35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Внутриорганизационный уровень</a:t>
                      </a:r>
                      <a:endParaRPr lang="ru-RU" sz="135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/>
                    </a:solidFill>
                  </a:tcPr>
                </a:tc>
              </a:tr>
              <a:tr h="3936832">
                <a:tc>
                  <a:txBody>
                    <a:bodyPr/>
                    <a:lstStyle/>
                    <a:p>
                      <a:pPr algn="ctr"/>
                      <a:endParaRPr lang="ru-RU" sz="1350" b="1" dirty="0" smtClean="0">
                        <a:solidFill>
                          <a:srgbClr val="005EA4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ru-RU" sz="1350" b="1" dirty="0" smtClean="0">
                        <a:solidFill>
                          <a:srgbClr val="005EA4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ru-RU" sz="1350" b="1" dirty="0" smtClean="0">
                        <a:solidFill>
                          <a:srgbClr val="005EA4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ru-RU" sz="1350" b="1" dirty="0" smtClean="0">
                        <a:solidFill>
                          <a:srgbClr val="005EA4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ru-RU" sz="1350" b="1" dirty="0" smtClean="0">
                        <a:solidFill>
                          <a:srgbClr val="005EA4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ru-RU" sz="1350" b="1" dirty="0" smtClean="0">
                        <a:solidFill>
                          <a:srgbClr val="005EA4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ru-RU" sz="1350" b="1" dirty="0" smtClean="0">
                          <a:solidFill>
                            <a:srgbClr val="005EA4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Организационно-управленческий</a:t>
                      </a:r>
                      <a:r>
                        <a:rPr lang="ru-RU" sz="1350" b="1" baseline="0" dirty="0" smtClean="0">
                          <a:solidFill>
                            <a:srgbClr val="005EA4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компонент</a:t>
                      </a:r>
                      <a:endParaRPr lang="ru-RU" sz="1350" b="1" dirty="0">
                        <a:solidFill>
                          <a:srgbClr val="005EA4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just">
                        <a:lnSpc>
                          <a:spcPts val="1800"/>
                        </a:lnSpc>
                        <a:spcAft>
                          <a:spcPts val="0"/>
                        </a:spcAft>
                        <a:tabLst>
                          <a:tab pos="1971675" algn="l"/>
                        </a:tabLst>
                      </a:pPr>
                      <a:r>
                        <a:rPr lang="ru-RU" sz="1350" b="1" dirty="0" smtClean="0">
                          <a:latin typeface="Times New Roman"/>
                          <a:ea typeface="Times New Roman"/>
                        </a:rPr>
                        <a:t>Функции:</a:t>
                      </a:r>
                    </a:p>
                    <a:p>
                      <a:pPr marL="0" lvl="0" indent="0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19716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координация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 внедрения целевой модели наставничества;</a:t>
                      </a:r>
                    </a:p>
                    <a:p>
                      <a:pPr marL="0" lvl="0" indent="0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19716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обеспечение реализации 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мероприятий</a:t>
                      </a:r>
                      <a:r>
                        <a:rPr lang="ru-RU" sz="1350" baseline="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по внедрению целевой модели наставничества;</a:t>
                      </a:r>
                    </a:p>
                    <a:p>
                      <a:pPr marL="0" lvl="0" indent="0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19716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мониторинг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 реализации программы в регионе</a:t>
                      </a:r>
                    </a:p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350" b="1" dirty="0" smtClean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14300" marR="11430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175" indent="15875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ru-RU" sz="1350" b="1" dirty="0">
                          <a:latin typeface="Times New Roman"/>
                          <a:ea typeface="Times New Roman"/>
                        </a:rPr>
                        <a:t>Функции:</a:t>
                      </a:r>
                    </a:p>
                    <a:p>
                      <a:pPr marL="3175" lvl="0" indent="158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180340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координация </a:t>
                      </a:r>
                      <a:r>
                        <a:rPr lang="ru-RU" sz="1350" i="1" dirty="0">
                          <a:latin typeface="Times New Roman"/>
                          <a:ea typeface="Times New Roman"/>
                        </a:rPr>
                        <a:t>внедрения целевой модели наставничества 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в </a:t>
                      </a:r>
                      <a:r>
                        <a:rPr lang="ru-RU" sz="1350" b="1" dirty="0">
                          <a:latin typeface="Times New Roman"/>
                          <a:ea typeface="Times New Roman"/>
                        </a:rPr>
                        <a:t>муниципалитете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;</a:t>
                      </a:r>
                    </a:p>
                    <a:p>
                      <a:pPr marL="3175" lvl="0" indent="158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180340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реализация </a:t>
                      </a:r>
                      <a:r>
                        <a:rPr lang="ru-RU" sz="1350" i="1" dirty="0">
                          <a:latin typeface="Times New Roman"/>
                          <a:ea typeface="Times New Roman"/>
                        </a:rPr>
                        <a:t>мероприятий 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по внедрению целевой модели наставничества в муниципалитете;</a:t>
                      </a:r>
                    </a:p>
                    <a:p>
                      <a:pPr marL="3175" lvl="0" indent="158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180340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обеспечение </a:t>
                      </a:r>
                      <a:r>
                        <a:rPr lang="ru-RU" sz="1350" i="1" dirty="0">
                          <a:latin typeface="Times New Roman"/>
                          <a:ea typeface="Times New Roman"/>
                        </a:rPr>
                        <a:t>развития 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инфраструктурных, материально-технических </a:t>
                      </a:r>
                      <a:r>
                        <a:rPr lang="ru-RU" sz="1350" b="1" i="1" dirty="0">
                          <a:latin typeface="Times New Roman"/>
                          <a:ea typeface="Times New Roman"/>
                        </a:rPr>
                        <a:t>ресурсов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 и кадрового потенциала муниципальных 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организаций,</a:t>
                      </a:r>
                      <a:r>
                        <a:rPr lang="ru-RU" sz="1350" baseline="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участвующих 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в реализации 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программы</a:t>
                      </a:r>
                      <a:endParaRPr lang="ru-RU" sz="1350" dirty="0">
                        <a:latin typeface="Times New Roman"/>
                        <a:ea typeface="Times New Roman"/>
                      </a:endParaRPr>
                    </a:p>
                  </a:txBody>
                  <a:tcPr marL="114300" marR="11430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175" indent="-3175" algn="just">
                        <a:lnSpc>
                          <a:spcPts val="1800"/>
                        </a:lnSpc>
                        <a:spcAft>
                          <a:spcPts val="0"/>
                        </a:spcAft>
                        <a:tabLst>
                          <a:tab pos="0" algn="l"/>
                          <a:tab pos="179388" algn="l"/>
                          <a:tab pos="180975" algn="l"/>
                          <a:tab pos="358775" algn="l"/>
                        </a:tabLst>
                      </a:pPr>
                      <a:r>
                        <a:rPr lang="ru-RU" sz="1350" b="1" dirty="0">
                          <a:latin typeface="Times New Roman"/>
                          <a:ea typeface="Times New Roman"/>
                        </a:rPr>
                        <a:t>Функции: </a:t>
                      </a:r>
                    </a:p>
                    <a:p>
                      <a:pPr marL="3175" lvl="0" indent="-31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0" algn="l"/>
                          <a:tab pos="179388" algn="l"/>
                          <a:tab pos="180975" algn="l"/>
                          <a:tab pos="3587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нормативно-правовое</a:t>
                      </a:r>
                      <a:r>
                        <a:rPr lang="ru-RU" sz="1350" i="1" baseline="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оформление программы</a:t>
                      </a:r>
                      <a:r>
                        <a:rPr lang="ru-RU" sz="1350" baseline="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наставничества в 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организации</a:t>
                      </a:r>
                    </a:p>
                    <a:p>
                      <a:pPr marL="3175" lvl="0" indent="-31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0" algn="l"/>
                          <a:tab pos="179388" algn="l"/>
                          <a:tab pos="180975" algn="l"/>
                          <a:tab pos="3587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сбор </a:t>
                      </a:r>
                      <a:r>
                        <a:rPr lang="ru-RU" sz="1350" i="1" dirty="0">
                          <a:latin typeface="Times New Roman"/>
                          <a:ea typeface="Times New Roman"/>
                        </a:rPr>
                        <a:t>и работа с базой наставников и наставляемых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;</a:t>
                      </a:r>
                    </a:p>
                    <a:p>
                      <a:pPr marL="3175" lvl="0" indent="-31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0" algn="l"/>
                          <a:tab pos="179388" algn="l"/>
                          <a:tab pos="180975" algn="l"/>
                          <a:tab pos="3587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организация </a:t>
                      </a:r>
                      <a:r>
                        <a:rPr lang="ru-RU" sz="1350" i="1" dirty="0">
                          <a:latin typeface="Times New Roman"/>
                          <a:ea typeface="Times New Roman"/>
                        </a:rPr>
                        <a:t>обучения </a:t>
                      </a: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наставников;</a:t>
                      </a:r>
                      <a:endParaRPr lang="ru-RU" sz="1350" dirty="0">
                        <a:latin typeface="Times New Roman"/>
                        <a:ea typeface="Times New Roman"/>
                      </a:endParaRPr>
                    </a:p>
                    <a:p>
                      <a:pPr marL="3175" lvl="0" indent="-31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0" algn="l"/>
                          <a:tab pos="179388" algn="l"/>
                          <a:tab pos="180975" algn="l"/>
                          <a:tab pos="3587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контроль </a:t>
                      </a:r>
                      <a:r>
                        <a:rPr lang="ru-RU" sz="1350" i="1" dirty="0">
                          <a:latin typeface="Times New Roman"/>
                          <a:ea typeface="Times New Roman"/>
                        </a:rPr>
                        <a:t>процедуры внедрения целевой модели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 наставничества;</a:t>
                      </a:r>
                    </a:p>
                    <a:p>
                      <a:pPr marL="3175" lvl="0" indent="-31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0" algn="l"/>
                          <a:tab pos="179388" algn="l"/>
                          <a:tab pos="180975" algn="l"/>
                          <a:tab pos="3587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контроль </a:t>
                      </a:r>
                      <a:r>
                        <a:rPr lang="ru-RU" sz="1350" i="1" dirty="0">
                          <a:latin typeface="Times New Roman"/>
                          <a:ea typeface="Times New Roman"/>
                        </a:rPr>
                        <a:t>проведения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 программ наставничества;</a:t>
                      </a:r>
                    </a:p>
                    <a:p>
                      <a:pPr marL="3175" lvl="0" indent="-31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0" algn="l"/>
                          <a:tab pos="179388" algn="l"/>
                          <a:tab pos="180975" algn="l"/>
                          <a:tab pos="3587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участие </a:t>
                      </a:r>
                      <a:r>
                        <a:rPr lang="ru-RU" sz="1350" i="1" dirty="0">
                          <a:latin typeface="Times New Roman"/>
                          <a:ea typeface="Times New Roman"/>
                        </a:rPr>
                        <a:t>в оценке вовлеченности обучающихся в различные формы наставничества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;</a:t>
                      </a:r>
                    </a:p>
                    <a:p>
                      <a:pPr marL="3175" lvl="0" indent="-3175" algn="just">
                        <a:spcAft>
                          <a:spcPts val="0"/>
                        </a:spcAft>
                        <a:buFont typeface="Symbol"/>
                        <a:buChar char=""/>
                        <a:tabLst>
                          <a:tab pos="0" algn="l"/>
                          <a:tab pos="179388" algn="l"/>
                          <a:tab pos="180975" algn="l"/>
                          <a:tab pos="358775" algn="l"/>
                        </a:tabLst>
                      </a:pPr>
                      <a:r>
                        <a:rPr lang="ru-RU" sz="1350" i="1" dirty="0" smtClean="0">
                          <a:latin typeface="Times New Roman"/>
                          <a:ea typeface="Times New Roman"/>
                        </a:rPr>
                        <a:t> решение </a:t>
                      </a:r>
                      <a:r>
                        <a:rPr lang="ru-RU" sz="1350" i="1" dirty="0">
                          <a:latin typeface="Times New Roman"/>
                          <a:ea typeface="Times New Roman"/>
                        </a:rPr>
                        <a:t>организационных вопросов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, возникающих 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в </a:t>
                      </a:r>
                      <a:r>
                        <a:rPr lang="ru-RU" sz="1350" dirty="0">
                          <a:latin typeface="Times New Roman"/>
                          <a:ea typeface="Times New Roman"/>
                        </a:rPr>
                        <a:t>процессе реализации </a:t>
                      </a:r>
                      <a:r>
                        <a:rPr lang="ru-RU" sz="1350" dirty="0" smtClean="0">
                          <a:latin typeface="Times New Roman"/>
                          <a:ea typeface="Times New Roman"/>
                        </a:rPr>
                        <a:t>модели</a:t>
                      </a:r>
                      <a:endParaRPr lang="ru-RU" sz="1350" dirty="0">
                        <a:latin typeface="Times New Roman"/>
                        <a:ea typeface="Times New Roman"/>
                      </a:endParaRPr>
                    </a:p>
                  </a:txBody>
                  <a:tcPr marL="114300" marR="11430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858016" y="4869656"/>
            <a:ext cx="2133600" cy="273844"/>
          </a:xfrm>
        </p:spPr>
        <p:txBody>
          <a:bodyPr/>
          <a:lstStyle/>
          <a:p>
            <a:fld id="{B19B0651-EE4F-4900-A07F-96A6BFA9D0F0}" type="slidenum">
              <a:rPr lang="ru-RU" smtClean="0"/>
              <a:pPr/>
              <a:t>18</a:t>
            </a:fld>
            <a:endParaRPr lang="ru-RU" dirty="0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571486"/>
          </a:xfrm>
        </p:spPr>
        <p:txBody>
          <a:bodyPr>
            <a:noAutofit/>
          </a:bodyPr>
          <a:lstStyle/>
          <a:p>
            <a:r>
              <a:rPr lang="ru-RU" sz="2000" b="1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ОСНОВНЫЕ КОМПОНЕНТЫ  РЕАЛИЗАЦИИ ПРОГРАММЫ</a:t>
            </a:r>
            <a:endParaRPr lang="ru-RU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85800"/>
          </a:xfrm>
        </p:spPr>
        <p:txBody>
          <a:bodyPr>
            <a:noAutofit/>
          </a:bodyPr>
          <a:lstStyle/>
          <a:p>
            <a:r>
              <a:rPr lang="ru-RU" sz="275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ПОДГОТОВКА УСЛОВИЙ ДЛЯ ЗАПУСКА ПРОГРАММЫ НАСТАВНИЧЕСТВА</a:t>
            </a:r>
            <a:endParaRPr lang="ru-RU" sz="2750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158" y="928676"/>
            <a:ext cx="8501122" cy="3786214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marL="180975" indent="-180975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Разработана региональная программа адаптации и развития молодых учителей Оренбургской области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marL="180975" indent="-180975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Разработана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программа мониторинга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реализации региональной программы профессиональной адаптации и развития молодых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учителей;</a:t>
            </a:r>
            <a:endParaRPr lang="ru-RU" sz="2000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 marL="180975" indent="-180975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Разработан и реализуется план совместных мероприятий по сопровождению молодых педагогов в рамках деятельности ММЦ (результат деятельности  -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методические рекомендации для наставников по работе с молодыми учителями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);</a:t>
            </a:r>
          </a:p>
          <a:p>
            <a:pPr marL="180975" indent="-180975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Реализуются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программы работы 53 стажировочных площадок в 26 муниципалитетах области (результат деятельности – 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методические материалы для молодых учителей)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marL="180975" indent="-180975" algn="just">
              <a:buFont typeface="Wingdings" pitchFamily="2" charset="2"/>
              <a:buChar char="§"/>
            </a:pP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just">
              <a:buNone/>
              <a:tabLst>
                <a:tab pos="180975" algn="l"/>
              </a:tabLst>
            </a:pPr>
            <a:endParaRPr lang="ru-RU" sz="22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19</a:t>
            </a:fld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928676"/>
          </a:xfrm>
        </p:spPr>
        <p:txBody>
          <a:bodyPr>
            <a:noAutofit/>
          </a:bodyPr>
          <a:lstStyle/>
          <a:p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АНАЛИЗ РЕЗУЛЬТАТОВ СТАРТОВОГО МОНИТОРИНГА РЕАЛИЗАЦИИ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РЕГИОНАЛЬНОЙ ПРОГРАММЫ АДАПТАЦИИ И РАЗВИТИЯ МОЛОДЫХ УЧИТЕЛЕЙ </a:t>
            </a:r>
            <a:endParaRPr lang="ru-RU" sz="16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28742"/>
            <a:ext cx="4186238" cy="3071834"/>
          </a:xfrm>
        </p:spPr>
        <p:txBody>
          <a:bodyPr>
            <a:normAutofit fontScale="92500" lnSpcReduction="10000"/>
          </a:bodyPr>
          <a:lstStyle/>
          <a:p>
            <a:pPr marL="0" indent="0" algn="ctr" defTabSz="261938">
              <a:buNone/>
            </a:pPr>
            <a:r>
              <a:rPr lang="ru-RU" sz="1700" b="1" dirty="0" smtClean="0">
                <a:latin typeface="Times New Roman" pitchFamily="18" charset="0"/>
                <a:cs typeface="Times New Roman" pitchFamily="18" charset="0"/>
              </a:rPr>
              <a:t>Вопрос 1_Удовлетворенность</a:t>
            </a:r>
          </a:p>
          <a:p>
            <a:pPr algn="ctr">
              <a:buNone/>
            </a:pPr>
            <a:r>
              <a:rPr lang="ru-RU" sz="1700" b="1" dirty="0" smtClean="0">
                <a:latin typeface="Times New Roman" pitchFamily="18" charset="0"/>
                <a:cs typeface="Times New Roman" pitchFamily="18" charset="0"/>
              </a:rPr>
              <a:t> местом работы</a:t>
            </a:r>
          </a:p>
          <a:p>
            <a:pPr algn="ctr">
              <a:buNone/>
            </a:pPr>
            <a:endParaRPr lang="ru-RU" sz="17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61 % молодых учителей полностью удовлетворены своим выбором места работы </a:t>
            </a:r>
          </a:p>
          <a:p>
            <a:pPr>
              <a:buNone/>
            </a:pPr>
            <a:endParaRPr lang="ru-RU" sz="17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700" dirty="0" smtClean="0">
                <a:latin typeface="Times New Roman" pitchFamily="18" charset="0"/>
                <a:cs typeface="Times New Roman" pitchFamily="18" charset="0"/>
              </a:rPr>
              <a:t>22,9 % оценивают свой выбор удовлетворенности как средний</a:t>
            </a:r>
          </a:p>
          <a:p>
            <a:pPr>
              <a:buNone/>
            </a:pPr>
            <a:endParaRPr lang="ru-RU" sz="17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700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16,1 % хотели бы поменять образовательную организацию!</a:t>
            </a:r>
          </a:p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2</a:t>
            </a:fld>
            <a:endParaRPr lang="ru-RU" dirty="0"/>
          </a:p>
        </p:txBody>
      </p:sp>
      <p:sp>
        <p:nvSpPr>
          <p:cNvPr id="8" name="Содержимое 7"/>
          <p:cNvSpPr>
            <a:spLocks noGrp="1"/>
          </p:cNvSpPr>
          <p:nvPr>
            <p:ph sz="half" idx="2"/>
          </p:nvPr>
        </p:nvSpPr>
        <p:spPr>
          <a:xfrm>
            <a:off x="4648200" y="1357304"/>
            <a:ext cx="4038600" cy="3357586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Вопрос 2_Условия, препятствующие созданию комфортной обстановки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             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в коллективе </a:t>
            </a: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75,4 % опрошенных отмечают </a:t>
            </a:r>
            <a:r>
              <a:rPr lang="ru-RU" sz="1600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отсутствие гибкого режима работы</a:t>
            </a:r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77,8%  неудобное время работы методического кабинета</a:t>
            </a: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49,1 % </a:t>
            </a:r>
            <a:r>
              <a:rPr lang="ru-RU" sz="1600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несвоевременное методическое информирование</a:t>
            </a:r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49,1% недостаточно четкое регламентирование полномочий </a:t>
            </a:r>
          </a:p>
          <a:p>
            <a:pPr indent="15875">
              <a:buNone/>
            </a:pP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и должностных обязанностей </a:t>
            </a:r>
            <a:endParaRPr lang="ru-RU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14282" y="1000114"/>
            <a:ext cx="864399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buNone/>
            </a:pPr>
            <a:r>
              <a:rPr lang="ru-RU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В стартовой диагностике приняли участие </a:t>
            </a:r>
            <a:r>
              <a:rPr lang="ru-RU" b="1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187 </a:t>
            </a:r>
            <a:r>
              <a:rPr lang="ru-RU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молодых учителей и </a:t>
            </a:r>
            <a:r>
              <a:rPr lang="ru-RU" b="1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125 </a:t>
            </a:r>
            <a:r>
              <a:rPr lang="ru-RU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наставников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85800"/>
          </a:xfrm>
        </p:spPr>
        <p:txBody>
          <a:bodyPr>
            <a:noAutofit/>
          </a:bodyPr>
          <a:lstStyle/>
          <a:p>
            <a:r>
              <a:rPr lang="ru-RU" sz="275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ПОДГОТОВКА УСЛОВИЙ ДЛЯ ЗАПУСКА ПРОГРАММЫ НАСТАВНИЧЕСТВА</a:t>
            </a:r>
            <a:endParaRPr lang="ru-RU" sz="2750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20" y="1000114"/>
            <a:ext cx="8572560" cy="4000528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marL="447675" indent="-447675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Проведена входная диагностика молодых учителей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наставников 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447675" indent="-447675" algn="just">
              <a:buNone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рамках мониторинга реализации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программы;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447675" indent="-447675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Проанализированы результаты входной диагностики. Выявлены риски снижения эффективности мер содействия профессиональной адаптации молодых учителей и пути их преодоления; </a:t>
            </a:r>
          </a:p>
          <a:p>
            <a:pPr marL="447675" indent="-447675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Сформирована сводная таблица молодых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учителей в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Оренбургской области (по семи категориям);</a:t>
            </a:r>
          </a:p>
          <a:p>
            <a:pPr marL="447675" indent="-447675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Создан банк данных молодых учителей (таблица в формате </a:t>
            </a:r>
            <a:r>
              <a:rPr lang="en-US" sz="2000" dirty="0" err="1" smtClean="0">
                <a:latin typeface="Times New Roman" pitchFamily="18" charset="0"/>
                <a:cs typeface="Times New Roman" pitchFamily="18" charset="0"/>
              </a:rPr>
              <a:t>Exl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);</a:t>
            </a:r>
          </a:p>
          <a:p>
            <a:pPr marL="447675" indent="-447675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Создан банк данных наставников (таблица в формате </a:t>
            </a:r>
            <a:r>
              <a:rPr lang="en-US" sz="2000" dirty="0" err="1" smtClean="0">
                <a:latin typeface="Times New Roman" pitchFamily="18" charset="0"/>
                <a:cs typeface="Times New Roman" pitchFamily="18" charset="0"/>
              </a:rPr>
              <a:t>Exl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>
              <a:buNone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20</a:t>
            </a:fld>
            <a:endParaRPr lang="ru-RU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063228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ПОДГОТОВКА УСЛОВИЙ ДЛЯ ЗАПУСКА ПРОГРАММЫ НАСТАВНИЧЕСТВА</a:t>
            </a:r>
            <a:endParaRPr lang="ru-RU" sz="28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1200150"/>
            <a:ext cx="8715436" cy="3514739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lvl="0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Утвержден список муниципальных координаторов региональной программы по реализации целевой модели наставничества в образовательных организациях Оренбургской области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lvl="0" algn="just">
              <a:buNone/>
            </a:pP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lvl="0" algn="just">
              <a:buFont typeface="Wingdings" pitchFamily="2" charset="2"/>
              <a:buChar char="§"/>
            </a:pP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Утвержден список образовательных организаций, на базе которых будут организованы муниципальные наставнические центры.</a:t>
            </a:r>
          </a:p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21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857250"/>
          </a:xfrm>
        </p:spPr>
        <p:txBody>
          <a:bodyPr>
            <a:noAutofit/>
          </a:bodyPr>
          <a:lstStyle/>
          <a:p>
            <a:r>
              <a:rPr lang="ru-RU" sz="24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ПОДГОТОВКА УСЛОВИЙ ДЛЯ ЗАПУСКА ПРОГРАММЫ НАСТАВНИЧЕСТВА</a:t>
            </a:r>
            <a:endParaRPr lang="ru-RU" sz="24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28676"/>
            <a:ext cx="8229600" cy="4071966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40000" lnSpcReduction="20000"/>
          </a:bodyPr>
          <a:lstStyle/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4300" b="1" dirty="0" smtClean="0">
                <a:latin typeface="Times New Roman" pitchFamily="18" charset="0"/>
                <a:cs typeface="Times New Roman" pitchFamily="18" charset="0"/>
              </a:rPr>
              <a:t>Разработать «дорожные карты» для внедрения целевой модели наставничества </a:t>
            </a: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(январь-февраль 2021 года);</a:t>
            </a:r>
          </a:p>
          <a:p>
            <a:pPr>
              <a:buNone/>
            </a:pPr>
            <a:endParaRPr lang="ru-RU" sz="43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Разработать </a:t>
            </a: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«дорожные карты» и планы мероприятий </a:t>
            </a: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для внедрения целевой модели наставничества </a:t>
            </a: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(сентябрь 2021 года)</a:t>
            </a:r>
          </a:p>
          <a:p>
            <a:pPr>
              <a:buNone/>
            </a:pPr>
            <a:endParaRPr lang="ru-RU" sz="43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Организовать </a:t>
            </a:r>
            <a:r>
              <a:rPr lang="ru-RU" sz="4300" b="1" dirty="0" smtClean="0">
                <a:latin typeface="Times New Roman" pitchFamily="18" charset="0"/>
                <a:cs typeface="Times New Roman" pitchFamily="18" charset="0"/>
              </a:rPr>
              <a:t>отбор наставников </a:t>
            </a: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и наставляемых, формирование наставнических групп (ежегодно к 1 ноября);</a:t>
            </a:r>
          </a:p>
          <a:p>
            <a:pPr>
              <a:buNone/>
            </a:pPr>
            <a:endParaRPr lang="ru-RU" sz="43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4300" b="1" dirty="0" smtClean="0">
                <a:latin typeface="Times New Roman" pitchFamily="18" charset="0"/>
                <a:cs typeface="Times New Roman" pitchFamily="18" charset="0"/>
              </a:rPr>
              <a:t>Провести адресные образовательные мероприятия </a:t>
            </a:r>
            <a:r>
              <a:rPr lang="ru-RU" sz="4300" b="1" dirty="0" smtClean="0">
                <a:latin typeface="Times New Roman" pitchFamily="18" charset="0"/>
                <a:cs typeface="Times New Roman" pitchFamily="18" charset="0"/>
              </a:rPr>
              <a:t>для наставников </a:t>
            </a: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(семинары-практикумы, тренинги). </a:t>
            </a: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Р</a:t>
            </a: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езультат - информационные и методические материалы             в помощь наставникам;</a:t>
            </a:r>
          </a:p>
          <a:p>
            <a:pPr>
              <a:buNone/>
            </a:pPr>
            <a:endParaRPr lang="ru-RU" sz="43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Создать региональное сетевое информационное сообщество для организационно-методического обеспечения программы, организации взаимодействия субъектов            ее реализации (</a:t>
            </a:r>
            <a:r>
              <a:rPr lang="ru-RU" sz="4300" i="1" dirty="0" smtClean="0">
                <a:latin typeface="Times New Roman" pitchFamily="18" charset="0"/>
                <a:cs typeface="Times New Roman" pitchFamily="18" charset="0"/>
              </a:rPr>
              <a:t>в рамках ММЦ</a:t>
            </a:r>
            <a:r>
              <a:rPr lang="ru-RU" sz="43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>
              <a:buNone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22</a:t>
            </a:fld>
            <a:endParaRPr lang="ru-RU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85786" y="2357436"/>
            <a:ext cx="7772400" cy="1928826"/>
          </a:xfrm>
        </p:spPr>
        <p:txBody>
          <a:bodyPr>
            <a:noAutofit/>
          </a:bodyPr>
          <a:lstStyle/>
          <a:p>
            <a:pPr algn="l"/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Забавина Светлана Витальевна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начальник отдела развития образования ГБУ РЦРО, </a:t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администратор региональной программы</a:t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e-mail:</a:t>
            </a: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1600" dirty="0" smtClean="0">
                <a:latin typeface="Times New Roman" pitchFamily="18" charset="0"/>
                <a:cs typeface="Times New Roman" pitchFamily="18" charset="0"/>
                <a:hlinkClick r:id="rId3"/>
              </a:rPr>
              <a:t>cro.swz@yandex.ru</a:t>
            </a: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1600" dirty="0" smtClean="0">
                <a:latin typeface="Times New Roman" pitchFamily="18" charset="0"/>
                <a:cs typeface="Times New Roman" pitchFamily="18" charset="0"/>
                <a:hlinkClick r:id="rId4"/>
              </a:rPr>
              <a:t>swetlana.zabavina@yandex.ru</a:t>
            </a: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1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сот. телефон: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8 (961) 946-64-74,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раб. телефон: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8 (3532) 77-06-69</a:t>
            </a:r>
            <a:br>
              <a:rPr lang="ru-RU" sz="1600" dirty="0" smtClean="0">
                <a:latin typeface="Times New Roman" pitchFamily="18" charset="0"/>
                <a:cs typeface="Times New Roman" pitchFamily="18" charset="0"/>
              </a:rPr>
            </a:br>
            <a:endParaRPr lang="ru-RU" sz="1600" dirty="0"/>
          </a:p>
        </p:txBody>
      </p:sp>
      <p:sp>
        <p:nvSpPr>
          <p:cNvPr id="6" name="Подзаголовок 5"/>
          <p:cNvSpPr>
            <a:spLocks noGrp="1"/>
          </p:cNvSpPr>
          <p:nvPr>
            <p:ph type="subTitle" idx="1"/>
          </p:nvPr>
        </p:nvSpPr>
        <p:spPr>
          <a:xfrm>
            <a:off x="1000100" y="714362"/>
            <a:ext cx="7429552" cy="1314450"/>
          </a:xfrm>
        </p:spPr>
        <p:txBody>
          <a:bodyPr/>
          <a:lstStyle/>
          <a:p>
            <a:endParaRPr lang="ru-RU" b="1" dirty="0" smtClean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ГОТОВЫ К СОТРУДНИЧЕСТВУ!</a:t>
            </a:r>
            <a:endParaRPr lang="ru-RU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23</a:t>
            </a:fld>
            <a:endParaRPr lang="ru-RU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3</a:t>
            </a:fld>
            <a:endParaRPr lang="ru-RU"/>
          </a:p>
        </p:txBody>
      </p:sp>
      <p:graphicFrame>
        <p:nvGraphicFramePr>
          <p:cNvPr id="7" name="Содержимое 5"/>
          <p:cNvGraphicFramePr>
            <a:graphicFrameLocks noGrp="1"/>
          </p:cNvGraphicFramePr>
          <p:nvPr>
            <p:ph sz="half" idx="1"/>
          </p:nvPr>
        </p:nvGraphicFramePr>
        <p:xfrm>
          <a:off x="214282" y="857238"/>
          <a:ext cx="3571900" cy="39290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Содержимое 7"/>
          <p:cNvGraphicFramePr>
            <a:graphicFrameLocks noGrp="1"/>
          </p:cNvGraphicFramePr>
          <p:nvPr>
            <p:ph sz="half" idx="2"/>
          </p:nvPr>
        </p:nvGraphicFramePr>
        <p:xfrm>
          <a:off x="3714744" y="857238"/>
          <a:ext cx="5286412" cy="400052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Заголовок 1"/>
          <p:cNvSpPr>
            <a:spLocks noGrp="1"/>
          </p:cNvSpPr>
          <p:nvPr>
            <p:ph type="title"/>
          </p:nvPr>
        </p:nvSpPr>
        <p:spPr>
          <a:xfrm>
            <a:off x="0" y="-142894"/>
            <a:ext cx="9144000" cy="1063228"/>
          </a:xfrm>
        </p:spPr>
        <p:txBody>
          <a:bodyPr>
            <a:noAutofit/>
          </a:bodyPr>
          <a:lstStyle/>
          <a:p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АНАЛИЗ РЕЗУЛЬТАТОВ СТАРТОВОГО МОНИТОРИНГА РЕАЛИЗАЦИИ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РЕГИОНАЛЬНОЙ ПРОГРАММЫ АДАПТАЦИИ И РАЗВИТИЯ МОЛОДЫХ УЧИТЕЛЕЙ </a:t>
            </a:r>
            <a:endParaRPr lang="ru-RU" sz="16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4</a:t>
            </a:fld>
            <a:endParaRPr lang="ru-RU"/>
          </a:p>
        </p:txBody>
      </p:sp>
      <p:graphicFrame>
        <p:nvGraphicFramePr>
          <p:cNvPr id="7" name="Содержимое 6"/>
          <p:cNvGraphicFramePr>
            <a:graphicFrameLocks noGrp="1"/>
          </p:cNvGraphicFramePr>
          <p:nvPr>
            <p:ph sz="half" idx="1"/>
          </p:nvPr>
        </p:nvGraphicFramePr>
        <p:xfrm>
          <a:off x="0" y="1071552"/>
          <a:ext cx="3714744" cy="378621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Содержимое 7"/>
          <p:cNvGraphicFramePr>
            <a:graphicFrameLocks noGrp="1"/>
          </p:cNvGraphicFramePr>
          <p:nvPr>
            <p:ph sz="half" idx="2"/>
          </p:nvPr>
        </p:nvGraphicFramePr>
        <p:xfrm>
          <a:off x="3643306" y="785800"/>
          <a:ext cx="5357850" cy="43577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Заголовок 1"/>
          <p:cNvSpPr txBox="1">
            <a:spLocks/>
          </p:cNvSpPr>
          <p:nvPr/>
        </p:nvSpPr>
        <p:spPr>
          <a:xfrm>
            <a:off x="0" y="0"/>
            <a:ext cx="9144000" cy="7858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1600" b="1" i="0" u="none" strike="noStrike" kern="1200" cap="none" spc="0" normalizeH="0" baseline="0" noProof="0" dirty="0" smtClean="0">
                <a:ln>
                  <a:noFill/>
                </a:ln>
                <a:solidFill>
                  <a:srgbClr val="339966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АНАЛИЗ РЕЗУЛЬТАТОВ СТАРТОВОГО МОНИТОРИНГА РЕАЛИЗАЦИИ </a:t>
            </a:r>
            <a:r>
              <a:rPr kumimoji="0" lang="ru-RU" sz="1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/>
            </a:r>
            <a:br>
              <a:rPr kumimoji="0" lang="ru-RU" sz="1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kumimoji="0" lang="ru-RU" sz="1600" b="1" i="0" u="none" strike="noStrike" kern="1200" cap="none" spc="0" normalizeH="0" baseline="0" noProof="0" dirty="0" smtClean="0">
                <a:ln>
                  <a:noFill/>
                </a:ln>
                <a:solidFill>
                  <a:srgbClr val="339966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РЕГИОНАЛЬНОЙ ПРОГРАММЫ АДАПТАЦИИ И РАЗВИТИЯ МОЛОДЫХ УЧИТЕЛЕЙ </a:t>
            </a:r>
            <a:endParaRPr kumimoji="0" lang="ru-RU" sz="1600" b="1" i="0" u="none" strike="noStrike" kern="1200" cap="none" spc="0" normalizeH="0" baseline="0" noProof="0" dirty="0">
              <a:ln>
                <a:noFill/>
              </a:ln>
              <a:solidFill>
                <a:srgbClr val="339966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500034" y="1357304"/>
            <a:ext cx="4038600" cy="2545556"/>
          </a:xfrm>
        </p:spPr>
        <p:txBody>
          <a:bodyPr/>
          <a:lstStyle/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5</a:t>
            </a:fld>
            <a:endParaRPr lang="ru-RU"/>
          </a:p>
        </p:txBody>
      </p:sp>
      <p:graphicFrame>
        <p:nvGraphicFramePr>
          <p:cNvPr id="7" name="Диаграмма 6"/>
          <p:cNvGraphicFramePr/>
          <p:nvPr/>
        </p:nvGraphicFramePr>
        <p:xfrm>
          <a:off x="0" y="1071552"/>
          <a:ext cx="9144000" cy="40719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Таблица 7"/>
          <p:cNvGraphicFramePr>
            <a:graphicFrameLocks noGrp="1"/>
          </p:cNvGraphicFramePr>
          <p:nvPr/>
        </p:nvGraphicFramePr>
        <p:xfrm>
          <a:off x="714348" y="785800"/>
          <a:ext cx="7715304" cy="4286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15304"/>
              </a:tblGrid>
              <a:tr h="428628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Вопрос 7_Профессиональные дефициты молодых учителей (самооценка)</a:t>
                      </a:r>
                      <a:endParaRPr lang="ru-RU" sz="16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0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928676"/>
          </a:xfrm>
        </p:spPr>
        <p:txBody>
          <a:bodyPr>
            <a:noAutofit/>
          </a:bodyPr>
          <a:lstStyle/>
          <a:p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АНАЛИЗ РЕЗУЛЬТАТОВ СТАРТОВОГО МОНИТОРИНГА РЕАЛИЗАЦИИ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РЕГИОНАЛЬНОЙ ПРОГРАММЫ АДАПТАЦИИ И РАЗВИТИЯ МОЛОДЫХ УЧИТЕЛЕЙ </a:t>
            </a:r>
            <a:endParaRPr lang="ru-RU" sz="16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500034" y="1357304"/>
            <a:ext cx="4038600" cy="2545556"/>
          </a:xfrm>
        </p:spPr>
        <p:txBody>
          <a:bodyPr/>
          <a:lstStyle/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6</a:t>
            </a:fld>
            <a:endParaRPr lang="ru-RU"/>
          </a:p>
        </p:txBody>
      </p:sp>
      <p:graphicFrame>
        <p:nvGraphicFramePr>
          <p:cNvPr id="8" name="Объект 3"/>
          <p:cNvGraphicFramePr/>
          <p:nvPr/>
        </p:nvGraphicFramePr>
        <p:xfrm>
          <a:off x="0" y="1428742"/>
          <a:ext cx="5000628" cy="371475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Диаграмма 8"/>
          <p:cNvGraphicFramePr/>
          <p:nvPr/>
        </p:nvGraphicFramePr>
        <p:xfrm>
          <a:off x="4857752" y="1142990"/>
          <a:ext cx="4089311" cy="378621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1" name="Таблица 10"/>
          <p:cNvGraphicFramePr>
            <a:graphicFrameLocks noGrp="1"/>
          </p:cNvGraphicFramePr>
          <p:nvPr/>
        </p:nvGraphicFramePr>
        <p:xfrm>
          <a:off x="428596" y="714362"/>
          <a:ext cx="8286808" cy="6429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43404"/>
                <a:gridCol w="4143404"/>
              </a:tblGrid>
              <a:tr h="642942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Вопрос 8_На чью помощь</a:t>
                      </a:r>
                      <a:r>
                        <a:rPr lang="ru-RU" sz="14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рассчитывают молодые учителя?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Вопрос 9_В</a:t>
                      </a:r>
                      <a:r>
                        <a:rPr lang="ru-RU" sz="14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какой период необходима помощь?</a:t>
                      </a:r>
                      <a:endParaRPr lang="ru-RU" sz="1400" dirty="0" smtClean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4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857238"/>
          </a:xfrm>
        </p:spPr>
        <p:txBody>
          <a:bodyPr>
            <a:noAutofit/>
          </a:bodyPr>
          <a:lstStyle/>
          <a:p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АНАЛИЗ РЕЗУЛЬТАТОВ СТАРТОВОГО МОНИТОРИНГА РЕАЛИЗАЦИИ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РЕГИОНАЛЬНОЙ ПРОГРАММЫ АДАПТАЦИИ И РАЗВИТИЯ МОЛОДЫХ УЧИТЕЛЕЙ </a:t>
            </a:r>
            <a:endParaRPr lang="ru-RU" sz="16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500034" y="1357304"/>
            <a:ext cx="4038600" cy="2545556"/>
          </a:xfrm>
        </p:spPr>
        <p:txBody>
          <a:bodyPr/>
          <a:lstStyle/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7</a:t>
            </a:fld>
            <a:endParaRPr lang="ru-RU"/>
          </a:p>
        </p:txBody>
      </p:sp>
      <p:graphicFrame>
        <p:nvGraphicFramePr>
          <p:cNvPr id="7" name="Диаграмма 6"/>
          <p:cNvGraphicFramePr/>
          <p:nvPr/>
        </p:nvGraphicFramePr>
        <p:xfrm>
          <a:off x="0" y="1571618"/>
          <a:ext cx="4500562" cy="33575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Диаграмма 9"/>
          <p:cNvGraphicFramePr/>
          <p:nvPr/>
        </p:nvGraphicFramePr>
        <p:xfrm>
          <a:off x="4357686" y="1571618"/>
          <a:ext cx="4643438" cy="35718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1" name="Таблица 10"/>
          <p:cNvGraphicFramePr>
            <a:graphicFrameLocks noGrp="1"/>
          </p:cNvGraphicFramePr>
          <p:nvPr/>
        </p:nvGraphicFramePr>
        <p:xfrm>
          <a:off x="285720" y="928676"/>
          <a:ext cx="8643966" cy="6429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43966"/>
              </a:tblGrid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Вопрос 10_</a:t>
                      </a:r>
                      <a:r>
                        <a:rPr lang="ru-RU" sz="16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Желаемая частота адресных мероприятий для молодых учителей </a:t>
                      </a:r>
                    </a:p>
                    <a:p>
                      <a:pPr algn="ctr"/>
                      <a:r>
                        <a:rPr lang="ru-RU" sz="16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 рамках программы</a:t>
                      </a:r>
                      <a:endParaRPr lang="ru-RU" sz="16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3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928676"/>
          </a:xfrm>
        </p:spPr>
        <p:txBody>
          <a:bodyPr>
            <a:noAutofit/>
          </a:bodyPr>
          <a:lstStyle/>
          <a:p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АНАЛИЗ РЕЗУЛЬТАТОВ СТАРТОВОГО МОНИТОРИНГА РЕАЛИЗАЦИИ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РЕГИОНАЛЬНОЙ ПРОГРАММЫ АДАПТАЦИИ И РАЗВИТИЯ МОЛОДЫХ УЧИТЕЛЕЙ </a:t>
            </a:r>
            <a:endParaRPr lang="ru-RU" sz="16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8</a:t>
            </a:fld>
            <a:endParaRPr lang="ru-RU"/>
          </a:p>
        </p:txBody>
      </p:sp>
      <p:graphicFrame>
        <p:nvGraphicFramePr>
          <p:cNvPr id="7" name="Содержимое 6"/>
          <p:cNvGraphicFramePr>
            <a:graphicFrameLocks noGrp="1"/>
          </p:cNvGraphicFramePr>
          <p:nvPr>
            <p:ph sz="half" idx="2"/>
          </p:nvPr>
        </p:nvGraphicFramePr>
        <p:xfrm>
          <a:off x="214282" y="1285866"/>
          <a:ext cx="8786874" cy="38576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Таблица 8"/>
          <p:cNvGraphicFramePr>
            <a:graphicFrameLocks noGrp="1"/>
          </p:cNvGraphicFramePr>
          <p:nvPr/>
        </p:nvGraphicFramePr>
        <p:xfrm>
          <a:off x="1357290" y="714362"/>
          <a:ext cx="7572428" cy="579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572428"/>
              </a:tblGrid>
              <a:tr h="571504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Вопрос 11_</a:t>
                      </a:r>
                      <a:r>
                        <a:rPr lang="ru-RU" sz="16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Предпочитаемые формы поддержки и сопровождения 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молодых учителей  в период адаптации?</a:t>
                      </a: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928676"/>
          </a:xfrm>
        </p:spPr>
        <p:txBody>
          <a:bodyPr>
            <a:noAutofit/>
          </a:bodyPr>
          <a:lstStyle/>
          <a:p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АНАЛИЗ РЕЗУЛЬТАТОВ СТАРТОВОГО МОНИТОРИНГА РЕАЛИЗАЦИИ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РЕГИОНАЛЬНОЙ ПРОГРАММЫ АДАПТАЦИИ И РАЗВИТИЯ МОЛОДЫХ УЧИТЕЛЕЙ </a:t>
            </a:r>
            <a:endParaRPr lang="ru-RU" sz="16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9</a:t>
            </a:fld>
            <a:endParaRPr lang="ru-RU"/>
          </a:p>
        </p:txBody>
      </p:sp>
      <p:graphicFrame>
        <p:nvGraphicFramePr>
          <p:cNvPr id="9" name="Таблица 8"/>
          <p:cNvGraphicFramePr>
            <a:graphicFrameLocks noGrp="1"/>
          </p:cNvGraphicFramePr>
          <p:nvPr/>
        </p:nvGraphicFramePr>
        <p:xfrm>
          <a:off x="571472" y="785800"/>
          <a:ext cx="8143932" cy="579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43932"/>
              </a:tblGrid>
              <a:tr h="571504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Вопрос 12_</a:t>
                      </a:r>
                      <a:r>
                        <a:rPr lang="ru-RU" sz="1600" b="1" kern="12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Наиболее актуальные темы адресных организационно-методических мероприятий  в рамках адаптационных программ для молодых учителей</a:t>
                      </a:r>
                      <a:endParaRPr lang="ru-RU" sz="16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2" name="Диаграмма 11"/>
          <p:cNvGraphicFramePr/>
          <p:nvPr/>
        </p:nvGraphicFramePr>
        <p:xfrm>
          <a:off x="142844" y="1428742"/>
          <a:ext cx="8858312" cy="371475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928676"/>
          </a:xfrm>
        </p:spPr>
        <p:txBody>
          <a:bodyPr>
            <a:noAutofit/>
          </a:bodyPr>
          <a:lstStyle/>
          <a:p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АНАЛИЗ РЕЗУЛЬТАТОВ СТАРТОВОГО МОНИТОРИНГА РЕАЛИЗАЦИИ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339966"/>
                </a:solidFill>
                <a:latin typeface="Times New Roman" pitchFamily="18" charset="0"/>
                <a:cs typeface="Times New Roman" pitchFamily="18" charset="0"/>
              </a:rPr>
              <a:t>РЕГИОНАЛЬНОЙ ПРОГРАММЫ АДАПТАЦИИ И РАЗВИТИЯ МОЛОДЫХ УЧИТЕЛЕЙ </a:t>
            </a:r>
            <a:endParaRPr lang="ru-RU" sz="1600" b="1" dirty="0">
              <a:solidFill>
                <a:srgbClr val="339966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Литейная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10.xml><?xml version="1.0" encoding="utf-8"?>
<a:themeOverride xmlns:a="http://schemas.openxmlformats.org/drawingml/2006/main">
  <a:clrScheme name="Бумажная">
    <a:dk1>
      <a:sysClr val="windowText" lastClr="000000"/>
    </a:dk1>
    <a:lt1>
      <a:sysClr val="window" lastClr="FFFFFF"/>
    </a:lt1>
    <a:dk2>
      <a:srgbClr val="444D26"/>
    </a:dk2>
    <a:lt2>
      <a:srgbClr val="FEFAC9"/>
    </a:lt2>
    <a:accent1>
      <a:srgbClr val="A5B592"/>
    </a:accent1>
    <a:accent2>
      <a:srgbClr val="F3A447"/>
    </a:accent2>
    <a:accent3>
      <a:srgbClr val="E7BC29"/>
    </a:accent3>
    <a:accent4>
      <a:srgbClr val="D092A7"/>
    </a:accent4>
    <a:accent5>
      <a:srgbClr val="9C85C0"/>
    </a:accent5>
    <a:accent6>
      <a:srgbClr val="809EC2"/>
    </a:accent6>
    <a:hlink>
      <a:srgbClr val="8E58B6"/>
    </a:hlink>
    <a:folHlink>
      <a:srgbClr val="7F6F6F"/>
    </a:folHlink>
  </a:clrScheme>
</a:themeOverride>
</file>

<file path=ppt/theme/themeOverride2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3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4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5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6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ppt/theme/themeOverride7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ppt/theme/themeOverride8.xml><?xml version="1.0" encoding="utf-8"?>
<a:themeOverride xmlns:a="http://schemas.openxmlformats.org/drawingml/2006/main">
  <a:clrScheme name="Литейная">
    <a:dk1>
      <a:sysClr val="windowText" lastClr="000000"/>
    </a:dk1>
    <a:lt1>
      <a:sysClr val="window" lastClr="FFFFFF"/>
    </a:lt1>
    <a:dk2>
      <a:srgbClr val="676A55"/>
    </a:dk2>
    <a:lt2>
      <a:srgbClr val="EAEBDE"/>
    </a:lt2>
    <a:accent1>
      <a:srgbClr val="72A376"/>
    </a:accent1>
    <a:accent2>
      <a:srgbClr val="B0CCB0"/>
    </a:accent2>
    <a:accent3>
      <a:srgbClr val="A8CDD7"/>
    </a:accent3>
    <a:accent4>
      <a:srgbClr val="C0BEAF"/>
    </a:accent4>
    <a:accent5>
      <a:srgbClr val="CEC597"/>
    </a:accent5>
    <a:accent6>
      <a:srgbClr val="E8B7B7"/>
    </a:accent6>
    <a:hlink>
      <a:srgbClr val="DB5353"/>
    </a:hlink>
    <a:folHlink>
      <a:srgbClr val="903638"/>
    </a:folHlink>
  </a:clrScheme>
</a:themeOverride>
</file>

<file path=ppt/theme/themeOverride9.xml><?xml version="1.0" encoding="utf-8"?>
<a:themeOverride xmlns:a="http://schemas.openxmlformats.org/drawingml/2006/main">
  <a:clrScheme name="Литейная">
    <a:dk1>
      <a:sysClr val="windowText" lastClr="000000"/>
    </a:dk1>
    <a:lt1>
      <a:sysClr val="window" lastClr="FFFFFF"/>
    </a:lt1>
    <a:dk2>
      <a:srgbClr val="676A55"/>
    </a:dk2>
    <a:lt2>
      <a:srgbClr val="EAEBDE"/>
    </a:lt2>
    <a:accent1>
      <a:srgbClr val="72A376"/>
    </a:accent1>
    <a:accent2>
      <a:srgbClr val="B0CCB0"/>
    </a:accent2>
    <a:accent3>
      <a:srgbClr val="A8CDD7"/>
    </a:accent3>
    <a:accent4>
      <a:srgbClr val="C0BEAF"/>
    </a:accent4>
    <a:accent5>
      <a:srgbClr val="CEC597"/>
    </a:accent5>
    <a:accent6>
      <a:srgbClr val="E8B7B7"/>
    </a:accent6>
    <a:hlink>
      <a:srgbClr val="DB5353"/>
    </a:hlink>
    <a:folHlink>
      <a:srgbClr val="903638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Median</Template>
  <TotalTime>2244</TotalTime>
  <Words>1195</Words>
  <Application>Microsoft Office PowerPoint</Application>
  <PresentationFormat>Экран (16:9)</PresentationFormat>
  <Paragraphs>232</Paragraphs>
  <Slides>23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23</vt:i4>
      </vt:variant>
    </vt:vector>
  </HeadingPairs>
  <TitlesOfParts>
    <vt:vector size="24" baseType="lpstr">
      <vt:lpstr>Тема Office</vt:lpstr>
      <vt:lpstr> Государственное бюджетное учреждение   «Региональный центр развития образования Оренбургской области»  </vt:lpstr>
      <vt:lpstr>АНАЛИЗ РЕЗУЛЬТАТОВ СТАРТОВОГО МОНИТОРИНГА РЕАЛИЗАЦИИ  РЕГИОНАЛЬНОЙ ПРОГРАММЫ АДАПТАЦИИ И РАЗВИТИЯ МОЛОДЫХ УЧИТЕЛЕЙ </vt:lpstr>
      <vt:lpstr>АНАЛИЗ РЕЗУЛЬТАТОВ СТАРТОВОГО МОНИТОРИНГА РЕАЛИЗАЦИИ  РЕГИОНАЛЬНОЙ ПРОГРАММЫ АДАПТАЦИИ И РАЗВИТИЯ МОЛОДЫХ УЧИТЕЛЕЙ </vt:lpstr>
      <vt:lpstr>Слайд 4</vt:lpstr>
      <vt:lpstr>АНАЛИЗ РЕЗУЛЬТАТОВ СТАРТОВОГО МОНИТОРИНГА РЕАЛИЗАЦИИ  РЕГИОНАЛЬНОЙ ПРОГРАММЫ АДАПТАЦИИ И РАЗВИТИЯ МОЛОДЫХ УЧИТЕЛЕЙ </vt:lpstr>
      <vt:lpstr>АНАЛИЗ РЕЗУЛЬТАТОВ СТАРТОВОГО МОНИТОРИНГА РЕАЛИЗАЦИИ  РЕГИОНАЛЬНОЙ ПРОГРАММЫ АДАПТАЦИИ И РАЗВИТИЯ МОЛОДЫХ УЧИТЕЛЕЙ </vt:lpstr>
      <vt:lpstr>АНАЛИЗ РЕЗУЛЬТАТОВ СТАРТОВОГО МОНИТОРИНГА РЕАЛИЗАЦИИ  РЕГИОНАЛЬНОЙ ПРОГРАММЫ АДАПТАЦИИ И РАЗВИТИЯ МОЛОДЫХ УЧИТЕЛЕЙ </vt:lpstr>
      <vt:lpstr>АНАЛИЗ РЕЗУЛЬТАТОВ СТАРТОВОГО МОНИТОРИНГА РЕАЛИЗАЦИИ  РЕГИОНАЛЬНОЙ ПРОГРАММЫ АДАПТАЦИИ И РАЗВИТИЯ МОЛОДЫХ УЧИТЕЛЕЙ </vt:lpstr>
      <vt:lpstr>АНАЛИЗ РЕЗУЛЬТАТОВ СТАРТОВОГО МОНИТОРИНГА РЕАЛИЗАЦИИ  РЕГИОНАЛЬНОЙ ПРОГРАММЫ АДАПТАЦИИ И РАЗВИТИЯ МОЛОДЫХ УЧИТЕЛЕЙ </vt:lpstr>
      <vt:lpstr>АНАЛИЗ РЕЗУЛЬТАТОВ СТАРТОВОГО МОНИТОРИНГА РЕАЛИЗАЦИИ  РЕГИОНАЛЬНОЙ ПРОГРАММЫ АДАПТАЦИИ И РАЗВИТИЯ МОЛОДЫХ УЧИТЕЛЕЙ </vt:lpstr>
      <vt:lpstr> ВЫВОДЫ: </vt:lpstr>
      <vt:lpstr>РИСКИ И ПУТИ ИХ ПРЕОДОЛЕНИЯ</vt:lpstr>
      <vt:lpstr>РИСКИ И ПУТИ ИХ ПРЕОДОЛЕНИЯ</vt:lpstr>
      <vt:lpstr>КООРДИНАЦИЯ ДЕЯТЕЛЬНОСТИ  ПО ВНЕДРЕНИЮ ЦЕЛЕВОЙ МОДЕЛИ НАСТАВНИЧЕСТВА  «УЧИТЕЛЬ-УЧИТЕЛЬ»</vt:lpstr>
      <vt:lpstr>УЧАСТНИКИ ПРОГРАММЫ</vt:lpstr>
      <vt:lpstr> Целевые индикаторы реализации Программы </vt:lpstr>
      <vt:lpstr>ЦИКЛОГРАММА РЕАЛИЗАЦИИ  ПРОГРАММЫ НАСТАВНИЧЕСТВА</vt:lpstr>
      <vt:lpstr>ОСНОВНЫЕ КОМПОНЕНТЫ  РЕАЛИЗАЦИИ ПРОГРАММЫ</vt:lpstr>
      <vt:lpstr>ПОДГОТОВКА УСЛОВИЙ ДЛЯ ЗАПУСКА ПРОГРАММЫ НАСТАВНИЧЕСТВА</vt:lpstr>
      <vt:lpstr>ПОДГОТОВКА УСЛОВИЙ ДЛЯ ЗАПУСКА ПРОГРАММЫ НАСТАВНИЧЕСТВА</vt:lpstr>
      <vt:lpstr>ПОДГОТОВКА УСЛОВИЙ ДЛЯ ЗАПУСКА ПРОГРАММЫ НАСТАВНИЧЕСТВА</vt:lpstr>
      <vt:lpstr>ПОДГОТОВКА УСЛОВИЙ ДЛЯ ЗАПУСКА ПРОГРАММЫ НАСТАВНИЧЕСТВА</vt:lpstr>
      <vt:lpstr>Забавина Светлана Витальевна  начальник отдела развития образования ГБУ РЦРО,  администратор региональной программы e-mail: cro.swz@yandex.ru, swetlana.zabavina@yandex.ru сот. телефон: 8 (961) 946-64-74, раб. телефон: 8 (3532) 77-06-69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cp:lastModifiedBy>temp</cp:lastModifiedBy>
  <cp:revision>439</cp:revision>
  <cp:lastPrinted>2020-10-21T13:35:12Z</cp:lastPrinted>
  <dcterms:modified xsi:type="dcterms:W3CDTF">2021-03-23T14:08:16Z</dcterms:modified>
</cp:coreProperties>
</file>

<file path=docProps/thumbnail.jpeg>
</file>