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8" r:id="rId2"/>
    <p:sldId id="256" r:id="rId3"/>
    <p:sldId id="260" r:id="rId4"/>
    <p:sldId id="261" r:id="rId5"/>
    <p:sldId id="262" r:id="rId6"/>
    <p:sldId id="263" r:id="rId7"/>
    <p:sldId id="257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73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9908-189A-4398-8553-874A0D77A97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93C13-A1E5-4884-A5EB-E469B5DF1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41606-B5BA-4A77-B866-04A6F039A42C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3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1053-D0F1-440D-A852-D0FD4424FC4B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32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0B9D-E2D9-4A2F-949F-C3C364FC6476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BA46E-41D2-49AC-93DE-FF6E77490E2F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7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4EB-9CD5-4757-909B-33C41D96439D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49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AC93-2D79-42A8-9ED4-3AC81FECEDA0}" type="datetime1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7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BA41-73FE-4818-AD08-EFCD829A5712}" type="datetime1">
              <a:rPr lang="ru-RU" smtClean="0"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2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AFDD-F10D-4945-9019-D88C039EADF7}" type="datetime1">
              <a:rPr lang="ru-RU" smtClean="0"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2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60CB-0C43-4653-BA64-DF67DD60732D}" type="datetime1">
              <a:rPr lang="ru-RU" smtClean="0"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BC32-2F2C-4B4A-BB29-3F76EE31A541}" type="datetime1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13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95B0-8E2A-4EEB-BDCF-097A13A3E8C6}" type="datetime1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6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868C-9285-40E0-B800-8074E4CE2004}" type="datetime1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24B9-5283-4922-98AC-B8CA2CBC3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5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15868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Организационно-методическое обеспечение реализации наставничества по моделям «ученик-ученик», </a:t>
            </a:r>
            <a:b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«педагог-ученик»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635" y="4399722"/>
            <a:ext cx="3922643" cy="12722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Антюфеева </a:t>
            </a:r>
            <a:r>
              <a:rPr lang="ru-RU" dirty="0" smtClean="0"/>
              <a:t>Наталья Климовна - </a:t>
            </a:r>
            <a:r>
              <a:rPr lang="ru-RU" dirty="0"/>
              <a:t>заместитель директора ГАУДО ООДТДМ </a:t>
            </a:r>
            <a:r>
              <a:rPr lang="ru-RU" dirty="0" smtClean="0"/>
              <a:t>им</a:t>
            </a:r>
            <a:r>
              <a:rPr lang="ru-RU" dirty="0"/>
              <a:t>. В.П. Поляничко, координатор Регионального модельного центра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0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1586803"/>
            <a:ext cx="7772400" cy="8291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Перспективные направления развития института наставничества в сфере образования: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" y="2397511"/>
            <a:ext cx="7772400" cy="3512635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развитие талантов;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профориентация;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подготовка 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учебная мотивация;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поддержка в инклюзивном образовании;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реализация индивидуальных образовательных планов.</a:t>
            </a:r>
          </a:p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55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914400"/>
            <a:ext cx="7772400" cy="100716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Характеристика участников формы наставничества «Ученик – ученик»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" y="2397511"/>
            <a:ext cx="7772400" cy="3512635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414856"/>
              </p:ext>
            </p:extLst>
          </p:nvPr>
        </p:nvGraphicFramePr>
        <p:xfrm>
          <a:off x="543339" y="1987825"/>
          <a:ext cx="8136836" cy="4532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9878"/>
                <a:gridCol w="2438400"/>
                <a:gridCol w="1868558"/>
              </a:tblGrid>
              <a:tr h="283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Наставник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Наставляемый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Кто может быть.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Пассивный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Активный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</a:tr>
              <a:tr h="3965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sym typeface="Times New Roman"/>
                        </a:rPr>
                        <a:t></a:t>
                      </a:r>
                      <a:r>
                        <a:rPr lang="ru-RU" sz="1600" dirty="0">
                          <a:effectLst/>
                        </a:rPr>
                        <a:t> Активный ученик, обладающий лидерским и организаторскими качествами, нетривиальностью мышления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sym typeface="Times New Roman"/>
                        </a:rPr>
                        <a:t></a:t>
                      </a:r>
                      <a:r>
                        <a:rPr lang="ru-RU" sz="1600" dirty="0">
                          <a:effectLst/>
                        </a:rPr>
                        <a:t> Ученик, демонстрирующий высокие образовательные результаты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sym typeface="Times New Roman"/>
                        </a:rPr>
                        <a:t></a:t>
                      </a:r>
                      <a:r>
                        <a:rPr lang="ru-RU" sz="1600" dirty="0">
                          <a:effectLst/>
                        </a:rPr>
                        <a:t> Победитель школьных и региональных олимпиад и </a:t>
                      </a:r>
                      <a:r>
                        <a:rPr lang="ru-RU" sz="1600" dirty="0" smtClean="0">
                          <a:effectLst/>
                        </a:rPr>
                        <a:t>соревнований.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1600" dirty="0" smtClean="0">
                          <a:effectLst/>
                        </a:rPr>
                        <a:t>Лидер</a:t>
                      </a:r>
                      <a:r>
                        <a:rPr lang="ru-RU" sz="1600" dirty="0">
                          <a:effectLst/>
                        </a:rPr>
                        <a:t>, принимающий активное участие в жизни ОО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sym typeface="Times New Roman"/>
                        </a:rPr>
                        <a:t></a:t>
                      </a:r>
                      <a:r>
                        <a:rPr lang="ru-RU" sz="1600" dirty="0">
                          <a:effectLst/>
                        </a:rPr>
                        <a:t> Возможный участник всероссийских </a:t>
                      </a:r>
                      <a:r>
                        <a:rPr lang="ru-RU" sz="1600" dirty="0" err="1">
                          <a:effectLst/>
                        </a:rPr>
                        <a:t>детско</a:t>
                      </a:r>
                      <a:r>
                        <a:rPr lang="ru-RU" sz="1600" dirty="0">
                          <a:effectLst/>
                        </a:rPr>
                        <a:t> – юношеских организаций и объединений.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Социально или ценностно -дезориентированный обучающийся </a:t>
                      </a:r>
                      <a:r>
                        <a:rPr lang="ru-RU" sz="1600" dirty="0" smtClean="0">
                          <a:effectLst/>
                        </a:rPr>
                        <a:t>с более </a:t>
                      </a:r>
                      <a:r>
                        <a:rPr lang="ru-RU" sz="1600" dirty="0">
                          <a:effectLst/>
                        </a:rPr>
                        <a:t>низкой по отношению к наставнику ступени, демонстрирующий неудовлетворительные образовательные результаты или проблемы с поведением, не принимающим участие в жизни </a:t>
                      </a:r>
                      <a:r>
                        <a:rPr lang="ru-RU" sz="1600" dirty="0" smtClean="0">
                          <a:effectLst/>
                        </a:rPr>
                        <a:t>ОО, </a:t>
                      </a:r>
                      <a:r>
                        <a:rPr lang="ru-RU" sz="1600" dirty="0">
                          <a:effectLst/>
                        </a:rPr>
                        <a:t>отстраненный от коллектива.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Обучающийся с особыми образовательными потребностями, нуждающийся в профессиональной поддержке или ресурсах для обмена мнениями и реализации собственных проектов.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88" marR="649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86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1586803"/>
            <a:ext cx="7772400" cy="8291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Варианты программы наставничества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Ученик – ученик».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" y="2397511"/>
            <a:ext cx="7772400" cy="3512635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992549"/>
              </p:ext>
            </p:extLst>
          </p:nvPr>
        </p:nvGraphicFramePr>
        <p:xfrm>
          <a:off x="755374" y="2672632"/>
          <a:ext cx="7752522" cy="3394075"/>
        </p:xfrm>
        <a:graphic>
          <a:graphicData uri="http://schemas.openxmlformats.org/drawingml/2006/table">
            <a:tbl>
              <a:tblPr firstRow="1" firstCol="1" bandRow="1"/>
              <a:tblGrid>
                <a:gridCol w="2779650"/>
                <a:gridCol w="4972872"/>
              </a:tblGrid>
              <a:tr h="309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 взаимодействия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«Успевающий – неуспевающий»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Достижение лучших образовательных результатов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«Лидер – пассивный»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Психоэмоциональная поддержка с адаптацией в коллективе или с развитием коммуникационных, творческих, лидерских навыков.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«Равный – равному»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Обмен навыками для достижения целей.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«Адаптированный – неадаптированный»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Адаптация к новым условиям обучения.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8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5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88" y="927652"/>
            <a:ext cx="8746434" cy="572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21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390" y="861391"/>
            <a:ext cx="6129959" cy="829298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Практики наставничества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Управления траекторией развития детей и подростков, уровнем мотивации и творческой активности, побуждением к поиску уникальных решений.</a:t>
            </a:r>
          </a:p>
          <a:p>
            <a:r>
              <a:rPr lang="ru-RU" dirty="0" smtClean="0"/>
              <a:t>Наставничество</a:t>
            </a:r>
            <a:r>
              <a:rPr lang="ru-RU" dirty="0"/>
              <a:t>, как способ вдохновить на новое дело, и участие в  его реализации от планирования до замещения дефицитных компетенций в команде инициаторов.</a:t>
            </a:r>
          </a:p>
          <a:p>
            <a:r>
              <a:rPr lang="ru-RU" dirty="0"/>
              <a:t>«Дети учат детей»-практики наставничества, реализуемые в различных сферах детьми от 10 до 18 лет, в том числе практики наставничества, действующие в кружковом движении и онлайн-среде.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13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578540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Трек  «педагог-обучающийся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Наставничество 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ключе </a:t>
            </a:r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i="1" dirty="0" err="1">
                <a:latin typeface="Arial" panose="020B0604020202020204" pitchFamily="34" charset="0"/>
                <a:cs typeface="Arial" panose="020B0604020202020204" pitchFamily="34" charset="0"/>
              </a:rPr>
              <a:t>коворкинга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» и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сотворчества;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участие в Модульных </a:t>
            </a:r>
          </a:p>
          <a:p>
            <a:pPr marL="0" indent="0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региональных </a:t>
            </a:r>
          </a:p>
          <a:p>
            <a:pPr marL="0" indent="0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пронизывающих ДООП;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участие в </a:t>
            </a:r>
            <a:r>
              <a:rPr lang="ru-RU" i="1" dirty="0" smtClean="0"/>
              <a:t>проектах </a:t>
            </a:r>
            <a:r>
              <a:rPr lang="ru-RU" i="1" dirty="0"/>
              <a:t>сотворчества</a:t>
            </a:r>
            <a:r>
              <a:rPr lang="ru-RU" i="1" dirty="0" smtClean="0"/>
              <a:t>, конкурсах и олимпиадах,  </a:t>
            </a:r>
            <a:r>
              <a:rPr lang="ru-RU" i="1" dirty="0"/>
              <a:t>которые </a:t>
            </a:r>
            <a:endParaRPr lang="ru-RU" i="1" dirty="0" smtClean="0"/>
          </a:p>
          <a:p>
            <a:pPr marL="0" indent="0">
              <a:buNone/>
            </a:pPr>
            <a:r>
              <a:rPr lang="ru-RU" i="1" smtClean="0"/>
              <a:t>реализуют РРЦ…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8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636104"/>
            <a:ext cx="7772400" cy="8878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Возможные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варианты программы наставничества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«Педагог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– ученик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" y="2397511"/>
            <a:ext cx="7772400" cy="3512635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022482"/>
              </p:ext>
            </p:extLst>
          </p:nvPr>
        </p:nvGraphicFramePr>
        <p:xfrm>
          <a:off x="291548" y="1179443"/>
          <a:ext cx="8680173" cy="5985956"/>
        </p:xfrm>
        <a:graphic>
          <a:graphicData uri="http://schemas.openxmlformats.org/drawingml/2006/table">
            <a:tbl>
              <a:tblPr firstRow="1" firstCol="1" bandRow="1"/>
              <a:tblGrid>
                <a:gridCol w="1325217"/>
                <a:gridCol w="7354956"/>
              </a:tblGrid>
              <a:tr h="121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Формы взаимодействия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Цель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«Учитель–неуспевающий ученик»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Педагогическая и психологическая поддержка обучающегося для достижения лучших образовательных результатов, раскрытие его потенциала, создание условий для осознанного выбора оптимальной образовательной траектории, преодоление дезориентации обучающегося в образовательном процессе, адаптации его в </a:t>
                      </a:r>
                      <a:r>
                        <a:rPr lang="ru-RU" sz="18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детском </a:t>
                      </a: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коллективе. 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«Учитель–пассивный ученик»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Психоэмоциональная поддержка с адаптацией в коллективе или развитием коммуникационных, творческих навыков, формирование жизненных ориентиров у обучающегося, формирование ценностей и активной гражданской позиции. 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«Учитель–одаренный ученик»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Психологическая поддержка, раскрытие и развитие творческого потенциала наставляемого, совместная работа над проектом и т.д. 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«Учитель–ребенок с ОВЗ/ребенок-инвалид»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Создание условий для осознанного выбора оптимальной образовательной траектории, повышение мотивации к учебе и улучшение образовательных результатов обучающегося, развитие его творческих и коммуникативных навыков, адаптация в </a:t>
                      </a:r>
                      <a:r>
                        <a:rPr lang="ru-RU" sz="18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коллективе</a:t>
                      </a:r>
                      <a:r>
                        <a:rPr lang="ru-RU" sz="1800" b="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38698" marR="386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88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977" y="2120319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Спасибо!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8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490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Организационно-методическое обеспечение реализации наставничества по моделям «ученик-ученик»,  «педагог-ученик»</vt:lpstr>
      <vt:lpstr>Перспективные направления развития института наставничества в сфере образования:</vt:lpstr>
      <vt:lpstr>Характеристика участников формы наставничества «Ученик – ученик»</vt:lpstr>
      <vt:lpstr>Варианты программы наставничества  «Ученик – ученик».</vt:lpstr>
      <vt:lpstr>Презентация PowerPoint</vt:lpstr>
      <vt:lpstr>Практики наставничества</vt:lpstr>
      <vt:lpstr>Трек  «педагог-обучающийся» </vt:lpstr>
      <vt:lpstr>   Возможные варианты программы наставничества «Педагог – ученик» </vt:lpstr>
      <vt:lpstr>Спасибо!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Oleg Griban</dc:creator>
  <cp:lastModifiedBy>User</cp:lastModifiedBy>
  <cp:revision>7</cp:revision>
  <dcterms:created xsi:type="dcterms:W3CDTF">2018-01-08T14:19:34Z</dcterms:created>
  <dcterms:modified xsi:type="dcterms:W3CDTF">2021-03-23T22:02:38Z</dcterms:modified>
</cp:coreProperties>
</file>