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3" r:id="rId3"/>
    <p:sldId id="284" r:id="rId4"/>
    <p:sldId id="285" r:id="rId5"/>
    <p:sldId id="286" r:id="rId6"/>
    <p:sldId id="287" r:id="rId7"/>
    <p:sldId id="288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89" r:id="rId17"/>
    <p:sldId id="290" r:id="rId18"/>
    <p:sldId id="267" r:id="rId19"/>
    <p:sldId id="268" r:id="rId20"/>
    <p:sldId id="269" r:id="rId21"/>
    <p:sldId id="265" r:id="rId22"/>
    <p:sldId id="291" r:id="rId23"/>
    <p:sldId id="292" r:id="rId24"/>
    <p:sldId id="293" r:id="rId25"/>
    <p:sldId id="266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94" r:id="rId38"/>
    <p:sldId id="295" r:id="rId39"/>
    <p:sldId id="281" r:id="rId40"/>
    <p:sldId id="297" r:id="rId41"/>
    <p:sldId id="298" r:id="rId42"/>
    <p:sldId id="296" r:id="rId43"/>
    <p:sldId id="282" r:id="rId44"/>
    <p:sldId id="299" r:id="rId45"/>
    <p:sldId id="300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4" d="100"/>
          <a:sy n="34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6498D2E-F9A1-49CC-A01F-BB779381DC59}" type="datetimeFigureOut">
              <a:rPr lang="ru-RU" smtClean="0"/>
              <a:pPr/>
              <a:t>08.01.2019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56A418-9686-4E57-B6B3-B15A10C376A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Политика 11 </a:t>
            </a:r>
            <a:r>
              <a:rPr lang="ru-RU" dirty="0" err="1" smtClean="0"/>
              <a:t>кл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000108"/>
            <a:ext cx="8786874" cy="557216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3200" b="1" u="sng" dirty="0" smtClean="0"/>
              <a:t>Государство</a:t>
            </a:r>
            <a:r>
              <a:rPr lang="ru-RU" sz="3200" b="1" dirty="0" smtClean="0"/>
              <a:t> – политико-суверенная организация публичной власти на определенной территории</a:t>
            </a:r>
          </a:p>
          <a:p>
            <a:pPr algn="l">
              <a:spcBef>
                <a:spcPts val="0"/>
              </a:spcBef>
            </a:pPr>
            <a:r>
              <a:rPr lang="ru-RU" sz="3200" b="1" u="sng" dirty="0" smtClean="0"/>
              <a:t>Признаки государства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sz="3200" b="1" dirty="0" smtClean="0"/>
              <a:t>Территория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sz="3200" b="1" dirty="0" smtClean="0"/>
              <a:t>Публичная власть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sz="3200" b="1" dirty="0" smtClean="0"/>
              <a:t>Суверенитет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sz="3200" b="1" dirty="0" smtClean="0"/>
              <a:t>Право на узаконенное применение насилия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sz="3200" b="1" dirty="0" smtClean="0"/>
              <a:t>Право на взимание налогов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sz="3200" b="1" dirty="0" smtClean="0"/>
              <a:t>гражданство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28604"/>
            <a:ext cx="8501122" cy="6072230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 smtClean="0"/>
              <a:t>Функции государства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214422"/>
          <a:ext cx="8501122" cy="5286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4286280"/>
              </a:tblGrid>
              <a:tr h="52864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u="sng" dirty="0" smtClean="0"/>
                        <a:t>Внутренние</a:t>
                      </a:r>
                      <a:endParaRPr lang="ru-RU" sz="2800" b="1" u="none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u="none" dirty="0" smtClean="0"/>
                        <a:t>-Политическая – носитель власти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u="none" dirty="0" smtClean="0"/>
                        <a:t>-экономическая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2800" b="1" u="none" baseline="0" dirty="0" smtClean="0"/>
                        <a:t>Социальная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2800" b="1" u="none" baseline="0" dirty="0" smtClean="0"/>
                        <a:t> идеологическая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2800" b="1" u="none" baseline="0" dirty="0" smtClean="0"/>
                        <a:t> воспитательная</a:t>
                      </a:r>
                      <a:endParaRPr lang="ru-RU" sz="2800" b="1" u="sng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u="sng" dirty="0" smtClean="0"/>
                        <a:t>Внешние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800" b="1" u="none" dirty="0" smtClean="0"/>
                        <a:t>Решение глобальных проблем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800" b="1" u="none" baseline="0" dirty="0" smtClean="0"/>
                        <a:t> обеспечение национальной безопасности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800" b="1" u="none" baseline="0" dirty="0" smtClean="0"/>
                        <a:t> сотрудничество с другими странами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800" b="1" u="none" baseline="0" dirty="0" smtClean="0"/>
                        <a:t> отстаивание государственных интересов</a:t>
                      </a:r>
                      <a:endParaRPr lang="ru-RU" sz="2800" b="1" u="none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928670"/>
            <a:ext cx="7772400" cy="5715040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 smtClean="0"/>
              <a:t>Формы государства</a:t>
            </a:r>
          </a:p>
          <a:p>
            <a:pPr>
              <a:buFontTx/>
              <a:buChar char="-"/>
            </a:pPr>
            <a:r>
              <a:rPr lang="ru-RU" sz="3200" b="1" dirty="0" smtClean="0"/>
              <a:t>Форма правления</a:t>
            </a:r>
          </a:p>
          <a:p>
            <a:pPr>
              <a:buFontTx/>
              <a:buChar char="-"/>
            </a:pPr>
            <a:r>
              <a:rPr lang="ru-RU" sz="3200" b="1" dirty="0" smtClean="0"/>
              <a:t> </a:t>
            </a:r>
            <a:r>
              <a:rPr lang="ru-RU" sz="3200" b="1" smtClean="0"/>
              <a:t>Форма </a:t>
            </a:r>
            <a:r>
              <a:rPr lang="ru-RU" sz="3200" b="1" smtClean="0"/>
              <a:t>государственно-территориального </a:t>
            </a:r>
            <a:r>
              <a:rPr lang="ru-RU" sz="3200" b="1" dirty="0" smtClean="0"/>
              <a:t>устройства</a:t>
            </a:r>
          </a:p>
          <a:p>
            <a:pPr>
              <a:buFontTx/>
              <a:buChar char="-"/>
            </a:pPr>
            <a:r>
              <a:rPr lang="ru-RU" sz="3200" b="1" dirty="0" smtClean="0"/>
              <a:t> политический режим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928670"/>
            <a:ext cx="6143668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Формы правления</a:t>
            </a:r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214554"/>
            <a:ext cx="3857652" cy="7858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Монархия</a:t>
            </a:r>
            <a:endParaRPr lang="ru-RU" sz="3200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00530" y="2214555"/>
            <a:ext cx="4143436" cy="7858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Республика</a:t>
            </a:r>
            <a:endParaRPr lang="ru-RU" sz="3200" dirty="0"/>
          </a:p>
        </p:txBody>
      </p:sp>
      <p:sp>
        <p:nvSpPr>
          <p:cNvPr id="10" name="Текст 8"/>
          <p:cNvSpPr txBox="1">
            <a:spLocks/>
          </p:cNvSpPr>
          <p:nvPr/>
        </p:nvSpPr>
        <p:spPr>
          <a:xfrm>
            <a:off x="4643438" y="3357563"/>
            <a:ext cx="3786214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45720" r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Президентская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Текст 8"/>
          <p:cNvSpPr txBox="1">
            <a:spLocks/>
          </p:cNvSpPr>
          <p:nvPr/>
        </p:nvSpPr>
        <p:spPr>
          <a:xfrm>
            <a:off x="4857752" y="4357694"/>
            <a:ext cx="3857652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45720" r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парламентская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Текст 8"/>
          <p:cNvSpPr txBox="1">
            <a:spLocks/>
          </p:cNvSpPr>
          <p:nvPr/>
        </p:nvSpPr>
        <p:spPr>
          <a:xfrm>
            <a:off x="5143504" y="5286388"/>
            <a:ext cx="3786214" cy="7144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45720" r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смешанная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3357562"/>
            <a:ext cx="3357586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Абсолютная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4357694"/>
            <a:ext cx="3857652" cy="16430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Ограниченная</a:t>
            </a:r>
          </a:p>
          <a:p>
            <a:pPr algn="ctr"/>
            <a:r>
              <a:rPr lang="ru-RU" sz="3200" dirty="0" smtClean="0"/>
              <a:t>(парламентская, конституционная)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build="p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857232"/>
            <a:ext cx="7854696" cy="114300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800" b="1" i="1" dirty="0" smtClean="0"/>
              <a:t>Формы государственно-территориального устройства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357430"/>
            <a:ext cx="4214842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Унитарное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3643314"/>
            <a:ext cx="4214842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Федерация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4857760"/>
            <a:ext cx="4214842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Конфедерация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857232"/>
            <a:ext cx="5286412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/>
              <a:t>Политический режим</a:t>
            </a:r>
            <a:endParaRPr lang="ru-RU" sz="32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214554"/>
            <a:ext cx="4214842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Демократический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428860" y="3571876"/>
            <a:ext cx="4613279" cy="8572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тоталитарный</a:t>
            </a:r>
            <a:endParaRPr lang="ru-RU" sz="3200" dirty="0"/>
          </a:p>
        </p:txBody>
      </p:sp>
      <p:sp>
        <p:nvSpPr>
          <p:cNvPr id="7" name="Текст 5"/>
          <p:cNvSpPr txBox="1">
            <a:spLocks/>
          </p:cNvSpPr>
          <p:nvPr/>
        </p:nvSpPr>
        <p:spPr>
          <a:xfrm>
            <a:off x="4214810" y="5000636"/>
            <a:ext cx="4613279" cy="8572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45720" r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авторитарный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uild="p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60648"/>
            <a:ext cx="8568952" cy="6336704"/>
          </a:xfrm>
        </p:spPr>
        <p:txBody>
          <a:bodyPr>
            <a:normAutofit/>
          </a:bodyPr>
          <a:lstStyle/>
          <a:p>
            <a:r>
              <a:rPr lang="ru-RU" sz="2400" b="1" u="sng" dirty="0" smtClean="0"/>
              <a:t>Демократия характеризуется следующими признаками:</a:t>
            </a:r>
          </a:p>
          <a:p>
            <a:pPr marL="457200" indent="-457200"/>
            <a:r>
              <a:rPr lang="ru-RU" sz="2400" dirty="0" smtClean="0"/>
              <a:t>1. признанием народа источником власти и носителем суверенитета.  </a:t>
            </a:r>
          </a:p>
          <a:p>
            <a:pPr marL="457200" indent="-457200"/>
            <a:r>
              <a:rPr lang="ru-RU" sz="2400" dirty="0" smtClean="0"/>
              <a:t>2) формально-юридическим равноправием граждан и их равной возможностью участия в политической жизни страны; </a:t>
            </a:r>
          </a:p>
          <a:p>
            <a:r>
              <a:rPr lang="ru-RU" sz="2400" dirty="0" smtClean="0"/>
              <a:t>3) наличием фундаментальных прав и свобод человека, их признанием, гарантированностью и защитой со стороны государства; </a:t>
            </a:r>
          </a:p>
          <a:p>
            <a:r>
              <a:rPr lang="ru-RU" sz="2400" dirty="0" smtClean="0"/>
              <a:t>4) принятием важнейших властных решений по принципу большинства: именно большинство, а не меньшинство выражает через институты демократии свою волю; </a:t>
            </a:r>
          </a:p>
          <a:p>
            <a:r>
              <a:rPr lang="ru-RU" sz="2400" dirty="0" smtClean="0"/>
              <a:t>5) правом меньшинства на оппозицию при подчинении решениям большинства;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88640"/>
            <a:ext cx="7772400" cy="648072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6) политическим плюрализмом </a:t>
            </a:r>
          </a:p>
          <a:p>
            <a:r>
              <a:rPr lang="ru-RU" sz="2800" dirty="0" smtClean="0"/>
              <a:t>7) системой разделения властей,  </a:t>
            </a:r>
          </a:p>
          <a:p>
            <a:r>
              <a:rPr lang="ru-RU" sz="2800" dirty="0" smtClean="0"/>
              <a:t>8) гласностью действий государственных органов и должностных лиц, возможностью беспрепятственного контроля за ними со стороны общества.  </a:t>
            </a:r>
          </a:p>
          <a:p>
            <a:r>
              <a:rPr lang="ru-RU" sz="2800" dirty="0" smtClean="0"/>
              <a:t>9) выборностью основных органов власти на основе всеобщего, прямого, равного избирательного права при тайном голосовании; </a:t>
            </a:r>
          </a:p>
          <a:p>
            <a:r>
              <a:rPr lang="ru-RU" sz="2800" dirty="0" smtClean="0"/>
              <a:t>10) развитой системой органов местного самоуправления, наиболее приближенных к народу и компетентных в решении местных проблем.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785794"/>
            <a:ext cx="8715436" cy="5715040"/>
          </a:xfrm>
        </p:spPr>
        <p:txBody>
          <a:bodyPr>
            <a:normAutofit/>
          </a:bodyPr>
          <a:lstStyle/>
          <a:p>
            <a:r>
              <a:rPr lang="ru-RU" sz="2800" b="1" u="sng" dirty="0" smtClean="0"/>
              <a:t>Избирательная система </a:t>
            </a:r>
            <a:r>
              <a:rPr lang="ru-RU" sz="2800" dirty="0" smtClean="0"/>
              <a:t>— это установленный в законодательном порядке процесс организации и проведения выборов в органы, институты государственной власти, состоящий из совокупности правил и приемов, ведущих к свободному волеизъявлению населения. </a:t>
            </a:r>
          </a:p>
          <a:p>
            <a:r>
              <a:rPr lang="ru-RU" sz="2800" b="1" u="sng" dirty="0" smtClean="0"/>
              <a:t>Принципы избирательной системы в РФ:</a:t>
            </a:r>
          </a:p>
          <a:p>
            <a:r>
              <a:rPr lang="ru-RU" sz="2800" b="1" dirty="0" smtClean="0"/>
              <a:t> - </a:t>
            </a:r>
            <a:r>
              <a:rPr lang="ru-RU" sz="2800" dirty="0" smtClean="0"/>
              <a:t>всеобщность избирательных прав, </a:t>
            </a:r>
          </a:p>
          <a:p>
            <a:pPr>
              <a:buFontTx/>
              <a:buChar char="-"/>
            </a:pPr>
            <a:r>
              <a:rPr lang="ru-RU" sz="2800" dirty="0" smtClean="0"/>
              <a:t>равный вес голосов, </a:t>
            </a:r>
          </a:p>
          <a:p>
            <a:pPr>
              <a:buFontTx/>
              <a:buChar char="-"/>
            </a:pPr>
            <a:r>
              <a:rPr lang="ru-RU" sz="2800" dirty="0" smtClean="0"/>
              <a:t> свободный выбор, </a:t>
            </a:r>
          </a:p>
          <a:p>
            <a:pPr>
              <a:buFontTx/>
              <a:buChar char="-"/>
            </a:pPr>
            <a:r>
              <a:rPr lang="ru-RU" sz="2800" dirty="0" smtClean="0"/>
              <a:t>тайное голосование.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857232"/>
            <a:ext cx="7772400" cy="5500726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 smtClean="0"/>
              <a:t>Ограничения избирательного права</a:t>
            </a:r>
            <a:r>
              <a:rPr lang="ru-RU" sz="3200" dirty="0" smtClean="0"/>
              <a:t>:</a:t>
            </a:r>
          </a:p>
          <a:p>
            <a:pPr>
              <a:buFontTx/>
              <a:buChar char="-"/>
            </a:pPr>
            <a:r>
              <a:rPr lang="ru-RU" sz="3200" dirty="0" smtClean="0"/>
              <a:t>Возрастной ценз</a:t>
            </a:r>
          </a:p>
          <a:p>
            <a:pPr>
              <a:buFontTx/>
              <a:buChar char="-"/>
            </a:pPr>
            <a:r>
              <a:rPr lang="ru-RU" sz="3200" dirty="0" smtClean="0"/>
              <a:t> Дееспособность</a:t>
            </a:r>
          </a:p>
          <a:p>
            <a:pPr>
              <a:buFontTx/>
              <a:buChar char="-"/>
            </a:pPr>
            <a:r>
              <a:rPr lang="ru-RU" sz="3200" dirty="0" smtClean="0"/>
              <a:t> осуждение к наказанию</a:t>
            </a:r>
          </a:p>
          <a:p>
            <a:pPr algn="ctr"/>
            <a:r>
              <a:rPr lang="ru-RU" sz="3200" b="1" u="sng" dirty="0" smtClean="0"/>
              <a:t>Виды избирательного права</a:t>
            </a:r>
          </a:p>
          <a:p>
            <a:pPr>
              <a:buFontTx/>
              <a:buChar char="-"/>
            </a:pPr>
            <a:r>
              <a:rPr lang="ru-RU" sz="3200" b="1" dirty="0" smtClean="0"/>
              <a:t> Активное</a:t>
            </a:r>
          </a:p>
          <a:p>
            <a:pPr>
              <a:buFontTx/>
              <a:buChar char="-"/>
            </a:pPr>
            <a:r>
              <a:rPr lang="ru-RU" sz="3200" b="1" dirty="0" smtClean="0"/>
              <a:t> пассивное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772816"/>
            <a:ext cx="864096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 </a:t>
            </a:r>
          </a:p>
          <a:p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Глубинный источник власти – неравенство людей. 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Главное в сущности власти — ее роль в целесообразной организации отношений в обществе. </a:t>
            </a:r>
          </a:p>
          <a:p>
            <a:r>
              <a:rPr lang="ru-RU" sz="2800" u="sng" dirty="0" smtClean="0"/>
              <a:t>Основными чертами власти являются:</a:t>
            </a:r>
          </a:p>
          <a:p>
            <a:r>
              <a:rPr lang="ru-RU" sz="2800" dirty="0" smtClean="0"/>
              <a:t> всеобщность — проникает буквально все человеческие отношения.</a:t>
            </a:r>
          </a:p>
          <a:p>
            <a:r>
              <a:rPr lang="ru-RU" sz="2800" dirty="0" smtClean="0"/>
              <a:t> </a:t>
            </a:r>
            <a:r>
              <a:rPr lang="ru-RU" sz="2800" dirty="0" err="1" smtClean="0"/>
              <a:t>инклюзивность</a:t>
            </a:r>
            <a:r>
              <a:rPr lang="ru-RU" sz="2800" dirty="0" smtClean="0"/>
              <a:t> — соединяет и противопоставляет социальные группы и отдельных индивидов.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764704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Власть -     способность, право и возможность проводить свою волю, распоряжаться и управлять кем-либо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928670"/>
            <a:ext cx="8715436" cy="5214974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/>
              <a:t>Ограничения пассивного избирательного права</a:t>
            </a:r>
          </a:p>
          <a:p>
            <a:r>
              <a:rPr lang="ru-RU" sz="3200" dirty="0" smtClean="0"/>
              <a:t>Возраст кандидата не может быть менее 21 года при выборах депутатом Государственной Думы, законодательного органа государственной власти субъекта Российской Федерации, главы местного самоуправления. </a:t>
            </a:r>
          </a:p>
          <a:p>
            <a:r>
              <a:rPr lang="ru-RU" sz="3200" dirty="0" smtClean="0"/>
              <a:t>Глава исполнительного органа субъекта РФ должен быть не моложе 30 лет, </a:t>
            </a:r>
          </a:p>
          <a:p>
            <a:r>
              <a:rPr lang="ru-RU" sz="3200" dirty="0" smtClean="0"/>
              <a:t>кандидат в президенты — не моложе 35 лет и проживать в России не менее 10 лет.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714356"/>
            <a:ext cx="7772400" cy="5857916"/>
          </a:xfrm>
        </p:spPr>
        <p:txBody>
          <a:bodyPr>
            <a:normAutofit/>
          </a:bodyPr>
          <a:lstStyle/>
          <a:p>
            <a:pPr algn="ctr"/>
            <a:r>
              <a:rPr lang="ru-RU" sz="2800" b="1" i="1" u="sng" dirty="0" smtClean="0"/>
              <a:t>Избирательные системы</a:t>
            </a:r>
          </a:p>
          <a:p>
            <a:endParaRPr lang="ru-RU" sz="2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397000"/>
          <a:ext cx="8429684" cy="481808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214842"/>
                <a:gridCol w="4214842"/>
              </a:tblGrid>
              <a:tr h="4818082"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/>
                        <a:t>Мажоритарная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800" u="none" dirty="0" smtClean="0"/>
                        <a:t>Создаются округа</a:t>
                      </a:r>
                    </a:p>
                    <a:p>
                      <a:pPr algn="l">
                        <a:buFontTx/>
                        <a:buChar char="-"/>
                      </a:pPr>
                      <a:endParaRPr lang="ru-RU" sz="2800" u="none" dirty="0" smtClean="0"/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800" u="none" baseline="0" dirty="0" smtClean="0"/>
                        <a:t> Голосуют за кандидата</a:t>
                      </a:r>
                    </a:p>
                    <a:p>
                      <a:pPr algn="l">
                        <a:buFontTx/>
                        <a:buChar char="-"/>
                      </a:pPr>
                      <a:endParaRPr lang="ru-RU" sz="2800" u="none" baseline="0" dirty="0" smtClean="0"/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800" u="none" baseline="0" dirty="0" smtClean="0"/>
                        <a:t> Избранным считается кандидат набравший большинство голосов</a:t>
                      </a:r>
                      <a:endParaRPr lang="ru-RU" sz="2800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u="sng" dirty="0" smtClean="0"/>
                        <a:t>Пропорциональная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800" u="none" dirty="0" smtClean="0"/>
                        <a:t>Создается единый округ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800" u="none" dirty="0" smtClean="0"/>
                        <a:t> голосуют за партию (по</a:t>
                      </a:r>
                      <a:r>
                        <a:rPr lang="ru-RU" sz="2800" u="none" baseline="0" dirty="0" smtClean="0"/>
                        <a:t> партийным спискам)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2800" u="none" baseline="0" dirty="0" smtClean="0"/>
                        <a:t> распределение мест пропорционально </a:t>
                      </a:r>
                      <a:r>
                        <a:rPr lang="ru-RU" sz="2800" u="none" baseline="0" dirty="0" err="1" smtClean="0"/>
                        <a:t>пролученным</a:t>
                      </a:r>
                      <a:r>
                        <a:rPr lang="ru-RU" sz="2800" u="none" baseline="0" dirty="0" smtClean="0"/>
                        <a:t> голосам</a:t>
                      </a:r>
                      <a:endParaRPr lang="ru-RU" sz="2800" u="none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88640"/>
            <a:ext cx="7772400" cy="6336704"/>
          </a:xfrm>
        </p:spPr>
        <p:txBody>
          <a:bodyPr/>
          <a:lstStyle/>
          <a:p>
            <a:r>
              <a:rPr lang="ru-RU" sz="3200" b="1" u="sng" dirty="0" smtClean="0"/>
              <a:t>Политическая элита </a:t>
            </a:r>
            <a:r>
              <a:rPr lang="ru-RU" sz="3200" dirty="0" smtClean="0"/>
              <a:t>– относительно небольшая социальная группа, концентрирующая в своих руках значительный объем политической власти, обеспечивающая интеграцию, субординацию и отражение в политических установках интересов различных слоев общества и создающая механизм воплощения политических замыслов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332656"/>
            <a:ext cx="7772400" cy="590465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Характерные черты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Небольшая, достаточно самостоятельная социальная группа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Высокий социальный статус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Значительный объем государственной и информационной власти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Непосредственное участие в осуществлении власти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Организаторские способности и талант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404664"/>
            <a:ext cx="7772400" cy="619268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Функции политической элиты: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 изучение и анализ интересов различных социальных групп;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  субординация этих интересов;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  отражение интересов в политических установках;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  выработка политической идеологии (программ, доктрин, конституции, законов);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 создание механизма воплощения политических замыслов: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857232"/>
            <a:ext cx="8572560" cy="5643602"/>
          </a:xfrm>
        </p:spPr>
        <p:txBody>
          <a:bodyPr>
            <a:normAutofit lnSpcReduction="10000"/>
          </a:bodyPr>
          <a:lstStyle/>
          <a:p>
            <a:r>
              <a:rPr lang="ru-RU" sz="3600" u="sng" dirty="0" smtClean="0"/>
              <a:t>Политическая идеология</a:t>
            </a:r>
            <a:r>
              <a:rPr lang="ru-RU" sz="3600" dirty="0" smtClean="0"/>
              <a:t> – Совокупность идейных воззрений, выражающих коренные интересы различных социальных групп по поводу власти.</a:t>
            </a:r>
          </a:p>
          <a:p>
            <a:r>
              <a:rPr lang="ru-RU" sz="3600" b="1" u="sng" dirty="0" smtClean="0"/>
              <a:t>Виды:</a:t>
            </a:r>
          </a:p>
          <a:p>
            <a:r>
              <a:rPr lang="ru-RU" sz="3600" dirty="0" smtClean="0"/>
              <a:t>Консерватизм, </a:t>
            </a:r>
          </a:p>
          <a:p>
            <a:r>
              <a:rPr lang="ru-RU" sz="3600" dirty="0" smtClean="0"/>
              <a:t>либерализм, </a:t>
            </a:r>
          </a:p>
          <a:p>
            <a:r>
              <a:rPr lang="ru-RU" sz="3600" dirty="0" smtClean="0"/>
              <a:t>радикализм</a:t>
            </a:r>
          </a:p>
          <a:p>
            <a:r>
              <a:rPr lang="ru-RU" sz="3600" u="sng" dirty="0" smtClean="0"/>
              <a:t>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714356"/>
            <a:ext cx="7772400" cy="5857916"/>
          </a:xfrm>
        </p:spPr>
        <p:txBody>
          <a:bodyPr>
            <a:normAutofit/>
          </a:bodyPr>
          <a:lstStyle/>
          <a:p>
            <a:pPr lvl="0">
              <a:buClr>
                <a:srgbClr val="9BBB59"/>
              </a:buClr>
            </a:pPr>
            <a:r>
              <a:rPr lang="ru-RU" sz="3600" u="sng" dirty="0" smtClean="0">
                <a:solidFill>
                  <a:prstClr val="white"/>
                </a:solidFill>
              </a:rPr>
              <a:t>Виды политической идеологии:</a:t>
            </a:r>
          </a:p>
          <a:p>
            <a:pPr lvl="0">
              <a:buClr>
                <a:srgbClr val="9BBB59"/>
              </a:buClr>
            </a:pPr>
            <a:r>
              <a:rPr lang="ru-RU" sz="3600" b="1" i="1" dirty="0" smtClean="0">
                <a:solidFill>
                  <a:prstClr val="white"/>
                </a:solidFill>
              </a:rPr>
              <a:t>Либеральная </a:t>
            </a:r>
          </a:p>
          <a:p>
            <a:pPr lvl="0">
              <a:buClr>
                <a:srgbClr val="9BBB59"/>
              </a:buClr>
            </a:pPr>
            <a:r>
              <a:rPr lang="ru-RU" sz="3600" dirty="0" smtClean="0">
                <a:solidFill>
                  <a:prstClr val="white"/>
                </a:solidFill>
              </a:rPr>
              <a:t>– абсолютная ценность личности; </a:t>
            </a:r>
          </a:p>
          <a:p>
            <a:pPr lvl="0">
              <a:buClr>
                <a:srgbClr val="9BBB59"/>
              </a:buClr>
              <a:buFontTx/>
              <a:buChar char="-"/>
            </a:pPr>
            <a:r>
              <a:rPr lang="ru-RU" sz="3600" dirty="0" smtClean="0">
                <a:solidFill>
                  <a:prstClr val="white"/>
                </a:solidFill>
              </a:rPr>
              <a:t>ограничение сферы деятельности государства; </a:t>
            </a:r>
          </a:p>
          <a:p>
            <a:pPr lvl="0">
              <a:buClr>
                <a:srgbClr val="9BBB59"/>
              </a:buClr>
              <a:buFontTx/>
              <a:buChar char="-"/>
            </a:pPr>
            <a:r>
              <a:rPr lang="ru-RU" sz="3600" dirty="0" smtClean="0">
                <a:solidFill>
                  <a:prstClr val="white"/>
                </a:solidFill>
              </a:rPr>
              <a:t>свобода частной собственности; </a:t>
            </a:r>
          </a:p>
          <a:p>
            <a:pPr lvl="0">
              <a:buClr>
                <a:srgbClr val="9BBB59"/>
              </a:buClr>
              <a:buFontTx/>
              <a:buChar char="-"/>
            </a:pPr>
            <a:r>
              <a:rPr lang="ru-RU" sz="3600" dirty="0" smtClean="0">
                <a:solidFill>
                  <a:prstClr val="white"/>
                </a:solidFill>
              </a:rPr>
              <a:t>политическое равенство; изменение путем реформ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071546"/>
            <a:ext cx="7772400" cy="5357850"/>
          </a:xfrm>
        </p:spPr>
        <p:txBody>
          <a:bodyPr>
            <a:normAutofit/>
          </a:bodyPr>
          <a:lstStyle/>
          <a:p>
            <a:r>
              <a:rPr lang="ru-RU" sz="3600" b="1" i="1" dirty="0" smtClean="0"/>
              <a:t>Консервативная</a:t>
            </a:r>
          </a:p>
          <a:p>
            <a:pPr>
              <a:buFontTx/>
              <a:buChar char="-"/>
            </a:pPr>
            <a:r>
              <a:rPr lang="ru-RU" sz="3600" dirty="0" smtClean="0"/>
              <a:t>Традиционные ценности</a:t>
            </a:r>
          </a:p>
          <a:p>
            <a:pPr>
              <a:buFontTx/>
              <a:buChar char="-"/>
            </a:pPr>
            <a:r>
              <a:rPr lang="ru-RU" sz="3600" dirty="0" smtClean="0"/>
              <a:t> укрепление устоев государства</a:t>
            </a:r>
          </a:p>
          <a:p>
            <a:pPr>
              <a:buFontTx/>
              <a:buChar char="-"/>
            </a:pPr>
            <a:r>
              <a:rPr lang="ru-RU" sz="3600" dirty="0" smtClean="0"/>
              <a:t> против государственного капитализма</a:t>
            </a:r>
          </a:p>
          <a:p>
            <a:pPr>
              <a:buFontTx/>
              <a:buChar char="-"/>
            </a:pPr>
            <a:r>
              <a:rPr lang="ru-RU" sz="3600" dirty="0" smtClean="0"/>
              <a:t> за неравенство</a:t>
            </a:r>
          </a:p>
          <a:p>
            <a:pPr>
              <a:buFontTx/>
              <a:buChar char="-"/>
            </a:pPr>
            <a:r>
              <a:rPr lang="ru-RU" sz="3600" dirty="0" smtClean="0"/>
              <a:t> изменение общества путем эволюции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000108"/>
            <a:ext cx="7772400" cy="5572164"/>
          </a:xfrm>
        </p:spPr>
        <p:txBody>
          <a:bodyPr>
            <a:normAutofit/>
          </a:bodyPr>
          <a:lstStyle/>
          <a:p>
            <a:r>
              <a:rPr lang="ru-RU" sz="3600" b="1" i="1" dirty="0" smtClean="0"/>
              <a:t>Социал-демократическая</a:t>
            </a:r>
          </a:p>
          <a:p>
            <a:pPr>
              <a:buFontTx/>
              <a:buChar char="-"/>
            </a:pPr>
            <a:r>
              <a:rPr lang="ru-RU" sz="3600" dirty="0" smtClean="0"/>
              <a:t>Свобода личности</a:t>
            </a:r>
          </a:p>
          <a:p>
            <a:pPr>
              <a:buFontTx/>
              <a:buChar char="-"/>
            </a:pPr>
            <a:r>
              <a:rPr lang="ru-RU" sz="3600" dirty="0" smtClean="0"/>
              <a:t> социально-экономическое равенство</a:t>
            </a:r>
          </a:p>
          <a:p>
            <a:pPr>
              <a:buFontTx/>
              <a:buChar char="-"/>
            </a:pPr>
            <a:r>
              <a:rPr lang="ru-RU" sz="3600" dirty="0" smtClean="0"/>
              <a:t>Справедливость</a:t>
            </a:r>
          </a:p>
          <a:p>
            <a:pPr>
              <a:buFontTx/>
              <a:buChar char="-"/>
            </a:pPr>
            <a:r>
              <a:rPr lang="ru-RU" sz="3600" dirty="0" smtClean="0"/>
              <a:t>Отказ от классовой борьбы</a:t>
            </a:r>
          </a:p>
          <a:p>
            <a:pPr>
              <a:buFontTx/>
              <a:buChar char="-"/>
            </a:pPr>
            <a:r>
              <a:rPr lang="ru-RU" sz="3600" dirty="0" smtClean="0"/>
              <a:t> эволюция в сторону социализма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928670"/>
            <a:ext cx="7772400" cy="5572164"/>
          </a:xfrm>
        </p:spPr>
        <p:txBody>
          <a:bodyPr>
            <a:normAutofit lnSpcReduction="10000"/>
          </a:bodyPr>
          <a:lstStyle/>
          <a:p>
            <a:r>
              <a:rPr lang="ru-RU" sz="3600" b="1" i="1" dirty="0" smtClean="0"/>
              <a:t>Коммунистическая</a:t>
            </a:r>
          </a:p>
          <a:p>
            <a:pPr>
              <a:buFontTx/>
              <a:buChar char="-"/>
            </a:pPr>
            <a:r>
              <a:rPr lang="ru-RU" sz="3600" dirty="0" smtClean="0"/>
              <a:t>Превосходство рабочего класса, установление его диктатуры</a:t>
            </a:r>
          </a:p>
          <a:p>
            <a:pPr>
              <a:buFontTx/>
              <a:buChar char="-"/>
            </a:pPr>
            <a:r>
              <a:rPr lang="ru-RU" sz="3600" dirty="0" smtClean="0"/>
              <a:t> пролетарский интернационализм</a:t>
            </a:r>
          </a:p>
          <a:p>
            <a:pPr>
              <a:buFontTx/>
              <a:buChar char="-"/>
            </a:pPr>
            <a:r>
              <a:rPr lang="ru-RU" sz="3600" dirty="0" smtClean="0"/>
              <a:t> Классовая борьба</a:t>
            </a:r>
          </a:p>
          <a:p>
            <a:pPr>
              <a:buFontTx/>
              <a:buChar char="-"/>
            </a:pPr>
            <a:r>
              <a:rPr lang="ru-RU" sz="3600" dirty="0" smtClean="0"/>
              <a:t> уничтожение частной собственности</a:t>
            </a:r>
          </a:p>
          <a:p>
            <a:pPr>
              <a:buFontTx/>
              <a:buChar char="-"/>
            </a:pPr>
            <a:r>
              <a:rPr lang="ru-RU" sz="3600" dirty="0" smtClean="0"/>
              <a:t> всеобщее равенство</a:t>
            </a:r>
          </a:p>
          <a:p>
            <a:pPr>
              <a:buFontTx/>
              <a:buChar char="-"/>
            </a:pPr>
            <a:r>
              <a:rPr lang="ru-RU" sz="3600" dirty="0" smtClean="0"/>
              <a:t>революция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64096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 smtClean="0"/>
              <a:t>Особенности политической власти  </a:t>
            </a:r>
          </a:p>
          <a:p>
            <a:pPr marL="457200" indent="-457200">
              <a:buAutoNum type="arabicParenR"/>
            </a:pPr>
            <a:r>
              <a:rPr lang="ru-RU" sz="2800" dirty="0" smtClean="0"/>
              <a:t>легальность  в использовании силы («монополия на законное насилие» );</a:t>
            </a:r>
          </a:p>
          <a:p>
            <a:pPr marL="457200" indent="-457200">
              <a:buAutoNum type="arabicParenR"/>
            </a:pPr>
            <a:r>
              <a:rPr lang="ru-RU" sz="2800" dirty="0" smtClean="0"/>
              <a:t>верховенство (суверенность), обязательность решений власти для общества и, соответственно, других видов власти;</a:t>
            </a:r>
          </a:p>
          <a:p>
            <a:pPr marL="457200" indent="-457200">
              <a:buAutoNum type="arabicParenR" startAt="3"/>
            </a:pPr>
            <a:r>
              <a:rPr lang="ru-RU" sz="2800" dirty="0" smtClean="0"/>
              <a:t>публичность, т.е. всеобщность (обращение ко всем гражданам) и безличность (обращение от имени всего общества в форме права-закона);</a:t>
            </a:r>
          </a:p>
          <a:p>
            <a:pPr marL="457200" indent="-457200">
              <a:buAutoNum type="arabicParenR" startAt="4"/>
            </a:pPr>
            <a:r>
              <a:rPr lang="ru-RU" sz="2800" dirty="0" err="1" smtClean="0"/>
              <a:t>моноцентричность</a:t>
            </a:r>
            <a:r>
              <a:rPr lang="ru-RU" sz="2800" dirty="0" smtClean="0"/>
              <a:t>, т.е. наличие единого центра принятия решений;</a:t>
            </a:r>
          </a:p>
          <a:p>
            <a:pPr marL="457200" indent="-457200">
              <a:buAutoNum type="arabicParenR" startAt="4"/>
            </a:pPr>
            <a:r>
              <a:rPr lang="ru-RU" sz="2800" dirty="0" smtClean="0"/>
              <a:t> многообразие ресурсов (принудительных, экономических, информационных и других).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142984"/>
            <a:ext cx="7772400" cy="5214974"/>
          </a:xfrm>
        </p:spPr>
        <p:txBody>
          <a:bodyPr>
            <a:normAutofit/>
          </a:bodyPr>
          <a:lstStyle/>
          <a:p>
            <a:r>
              <a:rPr lang="ru-RU" sz="3600" b="1" i="1" dirty="0" smtClean="0"/>
              <a:t>Фашизм</a:t>
            </a:r>
          </a:p>
          <a:p>
            <a:pPr>
              <a:buFontTx/>
              <a:buChar char="-"/>
            </a:pPr>
            <a:r>
              <a:rPr lang="ru-RU" sz="3600" dirty="0" smtClean="0"/>
              <a:t>Расовое превосходство</a:t>
            </a:r>
          </a:p>
          <a:p>
            <a:pPr>
              <a:buFontTx/>
              <a:buChar char="-"/>
            </a:pPr>
            <a:r>
              <a:rPr lang="ru-RU" sz="3600" dirty="0" smtClean="0"/>
              <a:t>Социализация производства</a:t>
            </a:r>
          </a:p>
          <a:p>
            <a:pPr>
              <a:buFontTx/>
              <a:buChar char="-"/>
            </a:pPr>
            <a:r>
              <a:rPr lang="ru-RU" sz="3600" dirty="0" smtClean="0"/>
              <a:t> подчинение интересов личности государству</a:t>
            </a:r>
          </a:p>
          <a:p>
            <a:pPr>
              <a:buFontTx/>
              <a:buChar char="-"/>
            </a:pPr>
            <a:endParaRPr lang="ru-RU" sz="3600" dirty="0" smtClean="0"/>
          </a:p>
          <a:p>
            <a:pPr>
              <a:buFontTx/>
              <a:buChar char="-"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857232"/>
            <a:ext cx="7772400" cy="5429288"/>
          </a:xfrm>
        </p:spPr>
        <p:txBody>
          <a:bodyPr>
            <a:normAutofit/>
          </a:bodyPr>
          <a:lstStyle/>
          <a:p>
            <a:r>
              <a:rPr lang="ru-RU" sz="3600" b="1" u="sng" dirty="0" smtClean="0"/>
              <a:t>Политические партии  </a:t>
            </a:r>
            <a:r>
              <a:rPr lang="ru-RU" sz="3600" dirty="0" smtClean="0"/>
              <a:t>- это организации единомышленников, представляющие интересы граждан, социальных групп и классов, стаявшие своей целью завоевание власти.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714356"/>
            <a:ext cx="7772400" cy="5786478"/>
          </a:xfrm>
        </p:spPr>
        <p:txBody>
          <a:bodyPr>
            <a:normAutofit/>
          </a:bodyPr>
          <a:lstStyle/>
          <a:p>
            <a:r>
              <a:rPr lang="ru-RU" sz="3600" b="1" i="1" u="sng" dirty="0" smtClean="0"/>
              <a:t>Функции политических партий </a:t>
            </a:r>
          </a:p>
          <a:p>
            <a:r>
              <a:rPr lang="ru-RU" sz="3600" dirty="0" smtClean="0"/>
              <a:t>- Борьба за власть</a:t>
            </a:r>
          </a:p>
          <a:p>
            <a:r>
              <a:rPr lang="ru-RU" sz="3600" dirty="0" smtClean="0"/>
              <a:t>- Подготовка кадров политиков</a:t>
            </a:r>
          </a:p>
          <a:p>
            <a:r>
              <a:rPr lang="ru-RU" sz="3600" dirty="0" smtClean="0"/>
              <a:t>- Формирование общественного мнения</a:t>
            </a:r>
          </a:p>
          <a:p>
            <a:r>
              <a:rPr lang="ru-RU" sz="3600" dirty="0" smtClean="0"/>
              <a:t>- Выражение интересов социальных групп</a:t>
            </a:r>
          </a:p>
          <a:p>
            <a:r>
              <a:rPr lang="ru-RU" sz="3600" dirty="0" smtClean="0"/>
              <a:t>- Выдвижение идеологий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857232"/>
            <a:ext cx="7772400" cy="564360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2800" b="1" i="1" dirty="0" smtClean="0"/>
              <a:t>Виды партий: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800" b="1" u="sng" dirty="0" smtClean="0"/>
              <a:t>По участию в осуществлении власти</a:t>
            </a:r>
          </a:p>
          <a:p>
            <a:pPr>
              <a:spcBef>
                <a:spcPts val="0"/>
              </a:spcBef>
            </a:pPr>
            <a:r>
              <a:rPr lang="ru-RU" sz="2800" b="1" dirty="0" smtClean="0"/>
              <a:t>• Правящие</a:t>
            </a:r>
          </a:p>
          <a:p>
            <a:pPr>
              <a:spcBef>
                <a:spcPts val="0"/>
              </a:spcBef>
            </a:pPr>
            <a:r>
              <a:rPr lang="ru-RU" sz="2800" b="1" dirty="0" smtClean="0"/>
              <a:t>• Оппозиционные</a:t>
            </a:r>
          </a:p>
          <a:p>
            <a:pPr>
              <a:spcBef>
                <a:spcPts val="0"/>
              </a:spcBef>
            </a:pPr>
            <a:r>
              <a:rPr lang="ru-RU" sz="2800" b="1" dirty="0" smtClean="0"/>
              <a:t>-</a:t>
            </a:r>
            <a:r>
              <a:rPr lang="ru-RU" sz="2800" b="1" u="sng" dirty="0" smtClean="0"/>
              <a:t>По характеру </a:t>
            </a:r>
            <a:r>
              <a:rPr lang="ru-RU" sz="2800" b="1" u="sng" dirty="0" err="1" smtClean="0"/>
              <a:t>членсва</a:t>
            </a:r>
            <a:endParaRPr lang="ru-RU" sz="2800" b="1" u="sng" dirty="0" smtClean="0"/>
          </a:p>
          <a:p>
            <a:pPr>
              <a:spcBef>
                <a:spcPts val="0"/>
              </a:spcBef>
            </a:pPr>
            <a:r>
              <a:rPr lang="ru-RU" sz="2800" b="1" u="sng" dirty="0" smtClean="0"/>
              <a:t>•</a:t>
            </a:r>
            <a:r>
              <a:rPr lang="ru-RU" sz="2800" b="1" dirty="0" smtClean="0"/>
              <a:t>Кадровые </a:t>
            </a:r>
          </a:p>
          <a:p>
            <a:pPr>
              <a:spcBef>
                <a:spcPts val="0"/>
              </a:spcBef>
            </a:pPr>
            <a:r>
              <a:rPr lang="ru-RU" sz="2800" b="1" dirty="0" smtClean="0"/>
              <a:t>• массовые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800" b="1" u="sng" dirty="0" smtClean="0"/>
              <a:t>По идеологии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800" b="1" u="sng" dirty="0" smtClean="0"/>
              <a:t>По шкале политического спектра</a:t>
            </a:r>
          </a:p>
          <a:p>
            <a:pPr>
              <a:spcBef>
                <a:spcPts val="0"/>
              </a:spcBef>
            </a:pPr>
            <a:r>
              <a:rPr lang="ru-RU" sz="2800" b="1" dirty="0" smtClean="0"/>
              <a:t>• левые</a:t>
            </a:r>
          </a:p>
          <a:p>
            <a:pPr>
              <a:spcBef>
                <a:spcPts val="0"/>
              </a:spcBef>
            </a:pPr>
            <a:r>
              <a:rPr lang="ru-RU" sz="2800" b="1" dirty="0" smtClean="0"/>
              <a:t>• правые</a:t>
            </a:r>
          </a:p>
          <a:p>
            <a:pPr>
              <a:spcBef>
                <a:spcPts val="0"/>
              </a:spcBef>
            </a:pPr>
            <a:r>
              <a:rPr lang="ru-RU" sz="2800" b="1" dirty="0" smtClean="0"/>
              <a:t>• </a:t>
            </a:r>
            <a:r>
              <a:rPr lang="ru-RU" sz="2800" b="1" dirty="0" err="1" smtClean="0"/>
              <a:t>центричские</a:t>
            </a:r>
            <a:endParaRPr lang="ru-RU" sz="2800" b="1" dirty="0" smtClean="0"/>
          </a:p>
          <a:p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857232"/>
            <a:ext cx="8715436" cy="5429288"/>
          </a:xfrm>
        </p:spPr>
        <p:txBody>
          <a:bodyPr>
            <a:normAutofit fontScale="85000" lnSpcReduction="10000"/>
          </a:bodyPr>
          <a:lstStyle/>
          <a:p>
            <a:r>
              <a:rPr lang="ru-RU" sz="2800" b="1" u="sng" dirty="0" smtClean="0"/>
              <a:t>Гражданское общество – </a:t>
            </a:r>
            <a:r>
              <a:rPr lang="ru-RU" sz="2800" b="1" dirty="0" smtClean="0"/>
              <a:t>сфера самоуправления свободных граждан и добровольно сформировавшихся организаций, огражденных от прямого вмешательства со стороны государства</a:t>
            </a:r>
          </a:p>
          <a:p>
            <a:r>
              <a:rPr lang="ru-RU" sz="3000" b="1" u="sng" dirty="0" smtClean="0"/>
              <a:t>Структура гражданского общества </a:t>
            </a:r>
          </a:p>
          <a:p>
            <a:pPr>
              <a:buFontTx/>
              <a:buChar char="-"/>
            </a:pPr>
            <a:r>
              <a:rPr lang="ru-RU" sz="3000" b="1" dirty="0" smtClean="0"/>
              <a:t>Политические партии</a:t>
            </a:r>
          </a:p>
          <a:p>
            <a:pPr>
              <a:buFontTx/>
              <a:buChar char="-"/>
            </a:pPr>
            <a:r>
              <a:rPr lang="ru-RU" sz="3000" b="1" dirty="0" smtClean="0"/>
              <a:t> общественные движения</a:t>
            </a:r>
          </a:p>
          <a:p>
            <a:pPr>
              <a:buFontTx/>
              <a:buChar char="-"/>
            </a:pPr>
            <a:r>
              <a:rPr lang="ru-RU" sz="3000" b="1" dirty="0" smtClean="0"/>
              <a:t> неполитические ассоциации и объединения</a:t>
            </a:r>
          </a:p>
          <a:p>
            <a:pPr>
              <a:buFontTx/>
              <a:buChar char="-"/>
            </a:pPr>
            <a:r>
              <a:rPr lang="ru-RU" sz="3000" b="1" dirty="0" smtClean="0"/>
              <a:t>Научные и культурные организации и движения</a:t>
            </a:r>
          </a:p>
          <a:p>
            <a:pPr>
              <a:buFontTx/>
              <a:buChar char="-"/>
            </a:pPr>
            <a:r>
              <a:rPr lang="ru-RU" sz="3000" b="1" dirty="0" smtClean="0"/>
              <a:t>Органы местного самоуправления</a:t>
            </a:r>
          </a:p>
          <a:p>
            <a:pPr>
              <a:buFontTx/>
              <a:buChar char="-"/>
            </a:pPr>
            <a:r>
              <a:rPr lang="ru-RU" sz="3000" b="1" dirty="0" smtClean="0"/>
              <a:t>СМИ</a:t>
            </a:r>
          </a:p>
          <a:p>
            <a:pPr>
              <a:buFontTx/>
              <a:buChar char="-"/>
            </a:pPr>
            <a:r>
              <a:rPr lang="ru-RU" sz="3000" b="1" dirty="0" smtClean="0"/>
              <a:t> семья</a:t>
            </a:r>
          </a:p>
          <a:p>
            <a:pPr>
              <a:buFontTx/>
              <a:buChar char="-"/>
            </a:pPr>
            <a:r>
              <a:rPr lang="ru-RU" sz="3000" b="1" dirty="0" smtClean="0"/>
              <a:t>церковь</a:t>
            </a:r>
          </a:p>
          <a:p>
            <a:pPr>
              <a:buFontTx/>
              <a:buChar char="-"/>
            </a:pP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785794"/>
            <a:ext cx="8715436" cy="5643602"/>
          </a:xfrm>
        </p:spPr>
        <p:txBody>
          <a:bodyPr>
            <a:normAutofit lnSpcReduction="10000"/>
          </a:bodyPr>
          <a:lstStyle/>
          <a:p>
            <a:r>
              <a:rPr lang="ru-RU" sz="2800" b="1" i="1" dirty="0" smtClean="0"/>
              <a:t>Правовое государство — тип государства, где утвержден политический режим, характеризующийся правовым (конституционным) порядком осуществления политической власти. </a:t>
            </a:r>
          </a:p>
          <a:p>
            <a:r>
              <a:rPr lang="ru-RU" sz="2400" b="1" u="sng" dirty="0" smtClean="0"/>
              <a:t>Принципы правового государства:</a:t>
            </a:r>
          </a:p>
          <a:p>
            <a:pPr>
              <a:buFontTx/>
              <a:buChar char="-"/>
            </a:pPr>
            <a:r>
              <a:rPr lang="ru-RU" sz="2400" dirty="0" smtClean="0"/>
              <a:t>безусловное подчинение всех властных органов системе права, </a:t>
            </a:r>
          </a:p>
          <a:p>
            <a:pPr>
              <a:buFontTx/>
              <a:buChar char="-"/>
            </a:pPr>
            <a:r>
              <a:rPr lang="ru-RU" sz="2400" dirty="0" smtClean="0"/>
              <a:t>-наличие реального разделения властей, </a:t>
            </a:r>
          </a:p>
          <a:p>
            <a:pPr>
              <a:buFontTx/>
              <a:buChar char="-"/>
            </a:pPr>
            <a:r>
              <a:rPr lang="ru-RU" sz="2400" dirty="0" smtClean="0"/>
              <a:t>-строгий общественный контроль за сложившейся публичной политической сферой. </a:t>
            </a:r>
          </a:p>
          <a:p>
            <a:pPr>
              <a:buFontTx/>
              <a:buChar char="-"/>
            </a:pPr>
            <a:r>
              <a:rPr lang="ru-RU" sz="2400" dirty="0" smtClean="0"/>
              <a:t> Власть и гражданин, государство и общество выступают здесь равными субъектами права</a:t>
            </a:r>
          </a:p>
          <a:p>
            <a:pPr>
              <a:buFontTx/>
              <a:buChar char="-"/>
            </a:pPr>
            <a:r>
              <a:rPr lang="ru-RU" sz="2400" dirty="0" smtClean="0"/>
              <a:t> взаимная ответственность граждан и государства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000108"/>
            <a:ext cx="7772400" cy="542928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Социальное государство – это государство, стремящиеся к обеспечению каждому гражданину достойных условий существования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496944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 smtClean="0"/>
              <a:t>Средства массовой информации:</a:t>
            </a:r>
          </a:p>
          <a:p>
            <a:r>
              <a:rPr lang="ru-RU" sz="3200" dirty="0" smtClean="0"/>
              <a:t>-Совокупность всех каналов передачи информации: печать (газеты, журналы, бюллетени, информационные листки и т. д.); радио; телевидение; кинематограф; видео; Интернет.</a:t>
            </a:r>
          </a:p>
          <a:p>
            <a:r>
              <a:rPr lang="ru-RU" sz="3200" dirty="0" smtClean="0"/>
              <a:t>-Совокупность всех жанров, посредством которых реализуется все содержание массовой информации: заметка; интервью; репортаж; отчет; корреспонденция; комментарий; обозрение; беседа; ток-шоу; пресс-конференция; анкета;, очерк; эссе; интерактивный опрос; фельетон; памфлет.</a:t>
            </a:r>
          </a:p>
          <a:p>
            <a:endParaRPr lang="ru-RU" dirty="0" smtClean="0"/>
          </a:p>
          <a:p>
            <a:r>
              <a:rPr lang="ru-RU" dirty="0" smtClean="0"/>
              <a:t>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8847"/>
            <a:ext cx="896448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.</a:t>
            </a:r>
            <a:r>
              <a:rPr lang="ru-RU" sz="2800" dirty="0" smtClean="0"/>
              <a:t>Характеристики: оперативность, динамичность, универсальность, образность.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 СМИ влияют на: чувства, умонастроения, социальные установки, ценностные ориентации, формы их распространения и проявления в деятельности и поведении. </a:t>
            </a:r>
            <a:r>
              <a:rPr lang="ru-RU" sz="2800" b="1" i="1" dirty="0" smtClean="0"/>
              <a:t>СМИ не только коммуникация, но и власть.</a:t>
            </a:r>
          </a:p>
          <a:p>
            <a:pPr>
              <a:buFont typeface="Wingdings" pitchFamily="2" charset="2"/>
              <a:buChar char="v"/>
            </a:pPr>
            <a:r>
              <a:rPr lang="ru-RU" sz="2800" b="1" i="1" dirty="0" smtClean="0"/>
              <a:t> </a:t>
            </a:r>
            <a:r>
              <a:rPr lang="ru-RU" sz="2800" dirty="0" smtClean="0"/>
              <a:t> СМИ – основной агент производства и распространения массовой культуры; они стандартизируют и формируют однородную культуру, унифицируют мнения, политические ориентации.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   Функции: коммуникативная, непосредственно-организаторская, идеологическая (социально-ориентирующая), культурно-образовательная, рекламно-справочная, рекреативная.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60648"/>
            <a:ext cx="8892480" cy="6311624"/>
          </a:xfrm>
        </p:spPr>
        <p:txBody>
          <a:bodyPr>
            <a:normAutofit/>
          </a:bodyPr>
          <a:lstStyle/>
          <a:p>
            <a:r>
              <a:rPr lang="ru-RU" dirty="0" smtClean="0"/>
              <a:t>Политическая культура — совокупность элементов культуры, обеспечивающих воспроизводство политической жизни общества, политического процесса. </a:t>
            </a:r>
          </a:p>
          <a:p>
            <a:r>
              <a:rPr lang="ru-RU" dirty="0" smtClean="0"/>
              <a:t>Типы политической культуры: </a:t>
            </a:r>
          </a:p>
          <a:p>
            <a:r>
              <a:rPr lang="ru-RU" i="1" dirty="0" smtClean="0"/>
              <a:t>• «патриархальная политическая культура» — общества, в которых не существует специализированных политических ролей, одновременно с политической руководители выполняют религиозные, социально-экономические и иные функции; полное отсутствие знаний о политике, полный отрыв от нее; </a:t>
            </a:r>
          </a:p>
          <a:p>
            <a:r>
              <a:rPr lang="ru-RU" i="1" dirty="0" smtClean="0"/>
              <a:t>• «подданническая политическая культура» — специализированные политические институты уже существуют, и на них ориентируются члены общества, но индивидуальная политическая активность остается низкой; </a:t>
            </a:r>
          </a:p>
          <a:p>
            <a:r>
              <a:rPr lang="ru-RU" i="1" dirty="0" smtClean="0"/>
              <a:t>• «активистская политическая культура» или «политическая культура участия — члены общества не только формулируют свои требования политического характера, но и являются активными участниками политической системы.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8847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b="1" i="1" dirty="0" smtClean="0"/>
              <a:t>Источники власти 	 (по В.Г. Ледяеву)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сила, 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принуждение, 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манипуляция, 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авторитет, 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побуждение,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убеждение.</a:t>
            </a:r>
          </a:p>
          <a:p>
            <a:endParaRPr lang="ru-RU" sz="3200" dirty="0" smtClean="0"/>
          </a:p>
          <a:p>
            <a:pPr algn="ctr"/>
            <a:r>
              <a:rPr lang="ru-RU" sz="3200" b="1" i="1" dirty="0" smtClean="0"/>
              <a:t>(по О. </a:t>
            </a:r>
            <a:r>
              <a:rPr lang="ru-RU" sz="3200" b="1" i="1" dirty="0" err="1" smtClean="0"/>
              <a:t>Тоффлеру</a:t>
            </a:r>
            <a:r>
              <a:rPr lang="ru-RU" sz="3200" b="1" i="1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сила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богатство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знания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88640"/>
            <a:ext cx="7772400" cy="6336704"/>
          </a:xfrm>
        </p:spPr>
        <p:txBody>
          <a:bodyPr>
            <a:normAutofit/>
          </a:bodyPr>
          <a:lstStyle/>
          <a:p>
            <a:r>
              <a:rPr lang="ru-RU" sz="2800" u="sng" dirty="0" smtClean="0"/>
              <a:t>Политический процесс </a:t>
            </a:r>
            <a:r>
              <a:rPr lang="ru-RU" sz="2800" dirty="0" smtClean="0"/>
              <a:t>– совокупность действий субъектов политики направленных на реализацию собственных целей и интересов.</a:t>
            </a:r>
          </a:p>
          <a:p>
            <a:pPr>
              <a:spcBef>
                <a:spcPts val="0"/>
              </a:spcBef>
            </a:pPr>
            <a:r>
              <a:rPr lang="ru-RU" sz="2800" dirty="0" smtClean="0"/>
              <a:t>.</a:t>
            </a:r>
            <a:r>
              <a:rPr lang="ru-RU" sz="2800" u="sng" dirty="0" smtClean="0"/>
              <a:t>Пять основных фаз развертывания политической динамики:</a:t>
            </a:r>
          </a:p>
          <a:p>
            <a:pPr marL="457200" indent="-457200">
              <a:spcBef>
                <a:spcPts val="0"/>
              </a:spcBef>
              <a:buAutoNum type="alphaLcPeriod"/>
            </a:pPr>
            <a:r>
              <a:rPr lang="ru-RU" sz="2800" dirty="0" smtClean="0"/>
              <a:t>артикуляция индивидуальных и групповых интересов </a:t>
            </a:r>
          </a:p>
          <a:p>
            <a:pPr marL="457200" indent="-457200">
              <a:spcBef>
                <a:spcPts val="0"/>
              </a:spcBef>
              <a:buAutoNum type="alphaLcPeriod"/>
            </a:pPr>
            <a:r>
              <a:rPr lang="ru-RU" sz="2800" dirty="0" smtClean="0"/>
              <a:t>           агрегирование интересов </a:t>
            </a:r>
          </a:p>
          <a:p>
            <a:pPr marL="457200" indent="-457200">
              <a:spcBef>
                <a:spcPts val="0"/>
              </a:spcBef>
              <a:buAutoNum type="alphaLcPeriod" startAt="3"/>
            </a:pPr>
            <a:r>
              <a:rPr lang="ru-RU" sz="2800" dirty="0" smtClean="0"/>
              <a:t>выработка политического курса </a:t>
            </a:r>
          </a:p>
          <a:p>
            <a:pPr marL="457200" indent="-457200">
              <a:spcBef>
                <a:spcPts val="0"/>
              </a:spcBef>
              <a:buAutoNum type="alphaLcPeriod" startAt="3"/>
            </a:pPr>
            <a:r>
              <a:rPr lang="ru-RU" sz="2800" dirty="0" smtClean="0"/>
              <a:t>             реализация принятых решений </a:t>
            </a:r>
          </a:p>
          <a:p>
            <a:pPr>
              <a:spcBef>
                <a:spcPts val="0"/>
              </a:spcBef>
            </a:pPr>
            <a:r>
              <a:rPr lang="ru-RU" sz="2800" dirty="0" err="1" smtClean="0"/>
              <a:t>e</a:t>
            </a:r>
            <a:r>
              <a:rPr lang="ru-RU" sz="2800" dirty="0" smtClean="0"/>
              <a:t>.             контроль и арбитраж</a:t>
            </a:r>
          </a:p>
          <a:p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60648"/>
            <a:ext cx="7772400" cy="583264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3200" dirty="0" smtClean="0"/>
              <a:t> Типы политических процессов:  </a:t>
            </a:r>
          </a:p>
          <a:p>
            <a:pPr>
              <a:spcBef>
                <a:spcPts val="0"/>
              </a:spcBef>
            </a:pPr>
            <a:endParaRPr lang="ru-RU" sz="3200" dirty="0" smtClean="0"/>
          </a:p>
          <a:p>
            <a:pPr>
              <a:spcBef>
                <a:spcPts val="0"/>
              </a:spcBef>
            </a:pPr>
            <a:r>
              <a:rPr lang="ru-RU" sz="3200" dirty="0" smtClean="0"/>
              <a:t>1. Локально-региональные и глобальные процессы  </a:t>
            </a:r>
          </a:p>
          <a:p>
            <a:pPr>
              <a:spcBef>
                <a:spcPts val="0"/>
              </a:spcBef>
            </a:pPr>
            <a:endParaRPr lang="ru-RU" sz="3200" dirty="0" smtClean="0"/>
          </a:p>
          <a:p>
            <a:pPr>
              <a:spcBef>
                <a:spcPts val="0"/>
              </a:spcBef>
            </a:pPr>
            <a:r>
              <a:rPr lang="ru-RU" sz="3200" dirty="0" smtClean="0"/>
              <a:t>2. Стабильные и кризисные процессы. </a:t>
            </a:r>
          </a:p>
          <a:p>
            <a:pPr>
              <a:spcBef>
                <a:spcPts val="0"/>
              </a:spcBef>
            </a:pPr>
            <a:endParaRPr lang="ru-RU" sz="3200" dirty="0" smtClean="0"/>
          </a:p>
          <a:p>
            <a:pPr>
              <a:spcBef>
                <a:spcPts val="0"/>
              </a:spcBef>
            </a:pPr>
            <a:r>
              <a:rPr lang="ru-RU" sz="3200" dirty="0" smtClean="0"/>
              <a:t>3. Легальные и «теневые» процессы.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Политическое участие – действия, посредством которых рядовые члены любой политической системы влияют, или пытаются влиять на результаты ее деятельности.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484784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Формы политического участия.  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Реакция (позитивная или негативная)  ,эпизодическое участие в политике.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Деятельность, связанная с делегированием полномочий: участие в выборах  </a:t>
            </a:r>
          </a:p>
          <a:p>
            <a:pPr marL="342900" indent="-342900">
              <a:buAutoNum type="arabicPeriod" startAt="2"/>
            </a:pPr>
            <a:r>
              <a:rPr lang="ru-RU" sz="2400" dirty="0" smtClean="0"/>
              <a:t>Участие в деятельности политических и  общественных организаций:  </a:t>
            </a:r>
          </a:p>
          <a:p>
            <a:pPr marL="342900" indent="-342900">
              <a:buAutoNum type="arabicPeriod" startAt="3"/>
            </a:pPr>
            <a:r>
              <a:rPr lang="ru-RU" sz="2400" dirty="0" smtClean="0"/>
              <a:t>Выполнение политических функций в рамках государственных институтов,  </a:t>
            </a:r>
          </a:p>
          <a:p>
            <a:pPr marL="342900" indent="-342900">
              <a:buAutoNum type="arabicPeriod" startAt="4"/>
            </a:pPr>
            <a:r>
              <a:rPr lang="ru-RU" sz="2400" dirty="0" smtClean="0"/>
              <a:t>Профессиональная, руководящая политико-идеологическая деятельность.</a:t>
            </a:r>
          </a:p>
          <a:p>
            <a:pPr marL="342900" indent="-342900">
              <a:buAutoNum type="arabicPeriod" startAt="5"/>
            </a:pPr>
            <a:r>
              <a:rPr lang="ru-RU" sz="2400" dirty="0" smtClean="0"/>
              <a:t>Участие во </a:t>
            </a:r>
            <a:r>
              <a:rPr lang="ru-RU" sz="2400" dirty="0" err="1" smtClean="0"/>
              <a:t>внеинституциональных</a:t>
            </a:r>
            <a:r>
              <a:rPr lang="ru-RU" sz="2400" dirty="0" smtClean="0"/>
              <a:t> политических движениях и акциях, направленных на коренную перестройку существующей политической системы.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428604"/>
            <a:ext cx="6715172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Государственный аппарат РФ (Федеральный уровень)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500174"/>
            <a:ext cx="6429420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президент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0035" y="2428868"/>
            <a:ext cx="5572163" cy="785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algn="ctr"/>
            <a:r>
              <a:rPr lang="ru-RU" sz="3200" dirty="0" smtClean="0"/>
              <a:t> государственный совет – </a:t>
            </a:r>
          </a:p>
          <a:p>
            <a:pPr algn="ctr"/>
            <a:r>
              <a:rPr lang="ru-RU" sz="3200" dirty="0" smtClean="0"/>
              <a:t>совещательный орган при президенте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429000"/>
            <a:ext cx="2857520" cy="14287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u="sng" dirty="0" smtClean="0"/>
              <a:t>Законодательная власть</a:t>
            </a:r>
          </a:p>
          <a:p>
            <a:pPr algn="ctr"/>
            <a:r>
              <a:rPr lang="ru-RU" sz="2400" dirty="0" smtClean="0"/>
              <a:t>Федеральное собрание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3429000"/>
            <a:ext cx="2643206" cy="14287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u="sng" dirty="0" smtClean="0"/>
              <a:t> Исполнительная власть</a:t>
            </a:r>
          </a:p>
          <a:p>
            <a:pPr algn="ctr"/>
            <a:r>
              <a:rPr lang="ru-RU" sz="2400" dirty="0" smtClean="0"/>
              <a:t>Правительство РФ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3636" y="3429000"/>
            <a:ext cx="3000364" cy="26432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</a:t>
            </a:r>
            <a:r>
              <a:rPr lang="ru-RU" sz="2400" u="sng" dirty="0" smtClean="0"/>
              <a:t>судебная власть</a:t>
            </a:r>
          </a:p>
          <a:p>
            <a:pPr algn="ctr"/>
            <a:r>
              <a:rPr lang="ru-RU" sz="2400" dirty="0" smtClean="0"/>
              <a:t>Конституционный суд</a:t>
            </a:r>
          </a:p>
          <a:p>
            <a:pPr algn="ctr"/>
            <a:r>
              <a:rPr lang="ru-RU" sz="2400" dirty="0" smtClean="0"/>
              <a:t>Верховный суд</a:t>
            </a:r>
          </a:p>
          <a:p>
            <a:pPr algn="ctr"/>
            <a:endParaRPr lang="ru-RU" sz="2400" smtClean="0"/>
          </a:p>
          <a:p>
            <a:pPr algn="ctr"/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929198"/>
            <a:ext cx="2928958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</a:t>
            </a:r>
            <a:r>
              <a:rPr lang="ru-RU" sz="2400" dirty="0" smtClean="0"/>
              <a:t>Совет федерации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5715016"/>
            <a:ext cx="2928958" cy="92869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</a:t>
            </a:r>
            <a:r>
              <a:rPr lang="ru-RU" sz="2400" dirty="0" smtClean="0"/>
              <a:t>Государственная дума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86512" y="2428868"/>
            <a:ext cx="2643206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прокуратура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332656"/>
            <a:ext cx="7772400" cy="6120680"/>
          </a:xfrm>
        </p:spPr>
        <p:txBody>
          <a:bodyPr>
            <a:normAutofit/>
          </a:bodyPr>
          <a:lstStyle/>
          <a:p>
            <a:r>
              <a:rPr lang="ru-RU" dirty="0" smtClean="0"/>
              <a:t>Российская Федерация, согласно статье 5 Конституции 1993 года, состоит из равноправных субъектов Российской Федерации.</a:t>
            </a:r>
          </a:p>
          <a:p>
            <a:r>
              <a:rPr lang="ru-RU" dirty="0" smtClean="0"/>
              <a:t> Во взаимоотношениях с федеральными органами государственной власти все субъекты федерации между собой равноправны.</a:t>
            </a:r>
          </a:p>
          <a:p>
            <a:endParaRPr lang="ru-RU" dirty="0" smtClean="0"/>
          </a:p>
          <a:p>
            <a:r>
              <a:rPr lang="ru-RU" dirty="0" smtClean="0"/>
              <a:t>С 18 марта 2014 года таких субъектов федерации 85.</a:t>
            </a:r>
          </a:p>
          <a:p>
            <a:endParaRPr lang="ru-RU" dirty="0" smtClean="0"/>
          </a:p>
          <a:p>
            <a:r>
              <a:rPr lang="ru-RU" dirty="0" smtClean="0"/>
              <a:t>Российскую Федерацию составляют республики, края, области, города федерального значения, автономная область и автономные округа, являющиеся субъектами федерации.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889844"/>
            <a:ext cx="84249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качестве конституционной основы федеративного устройства Российской Федерации закреплены такие принципы, как: </a:t>
            </a:r>
          </a:p>
          <a:p>
            <a:pPr>
              <a:buFontTx/>
              <a:buChar char="-"/>
            </a:pPr>
            <a:r>
              <a:rPr lang="ru-RU" sz="2800" dirty="0" smtClean="0"/>
              <a:t>государственная целостность; </a:t>
            </a:r>
          </a:p>
          <a:p>
            <a:pPr>
              <a:buFontTx/>
              <a:buChar char="-"/>
            </a:pPr>
            <a:r>
              <a:rPr lang="ru-RU" sz="2800" dirty="0" smtClean="0"/>
              <a:t>- единство системы государственной власти; </a:t>
            </a:r>
          </a:p>
          <a:p>
            <a:pPr>
              <a:buFontTx/>
              <a:buChar char="-"/>
            </a:pPr>
            <a:r>
              <a:rPr lang="ru-RU" sz="2800" dirty="0" smtClean="0"/>
              <a:t>разграничение предметов ведения полномочий между органами государственной власти Федерации и органами государственной власти ее субъектов; </a:t>
            </a:r>
          </a:p>
          <a:p>
            <a:pPr>
              <a:buFontTx/>
              <a:buChar char="-"/>
            </a:pPr>
            <a:r>
              <a:rPr lang="ru-RU" sz="2800" dirty="0" smtClean="0"/>
              <a:t>- равноправие и самоопределение народов Российской Федерации.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23528" y="404664"/>
            <a:ext cx="8640960" cy="52565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Власть</a:t>
            </a:r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endParaRPr lang="ru-RU" sz="4400" dirty="0" smtClean="0"/>
          </a:p>
          <a:p>
            <a:pPr algn="ctr"/>
            <a:endParaRPr lang="ru-RU" sz="4400" dirty="0"/>
          </a:p>
        </p:txBody>
      </p:sp>
      <p:sp>
        <p:nvSpPr>
          <p:cNvPr id="3" name="Овал 2"/>
          <p:cNvSpPr/>
          <p:nvPr/>
        </p:nvSpPr>
        <p:spPr>
          <a:xfrm>
            <a:off x="539552" y="1988840"/>
            <a:ext cx="8424936" cy="295232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Политическая власть</a:t>
            </a:r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3140968"/>
            <a:ext cx="3312368" cy="105841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Государственная</a:t>
            </a:r>
          </a:p>
          <a:p>
            <a:pPr algn="ctr"/>
            <a:r>
              <a:rPr lang="ru-RU" sz="2800" dirty="0" smtClean="0"/>
              <a:t> власть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3140968"/>
            <a:ext cx="3312368" cy="105841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общественная</a:t>
            </a:r>
          </a:p>
          <a:p>
            <a:pPr algn="ctr"/>
            <a:r>
              <a:rPr lang="ru-RU" sz="2800" dirty="0" smtClean="0"/>
              <a:t> власть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89248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b="1" i="1" u="sng" dirty="0" smtClean="0"/>
              <a:t>Функции власти (схожи с функциями политической системы и государства):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формирование политической системы;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организация политической жизни и политических отношений;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управление делами общества и государства;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руководство политическими процессами;</a:t>
            </a:r>
          </a:p>
          <a:p>
            <a:r>
              <a:rPr lang="ru-RU" sz="3600" dirty="0" smtClean="0"/>
              <a:t>создание определенного типа правления.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64704"/>
            <a:ext cx="8568952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Основные принципы устойчивости политической власти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2060848"/>
            <a:ext cx="4265976" cy="1938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400" u="sng" dirty="0" smtClean="0"/>
              <a:t>Результативность</a:t>
            </a:r>
          </a:p>
          <a:p>
            <a:pPr algn="ctr"/>
            <a:r>
              <a:rPr lang="ru-RU" sz="2400" dirty="0" smtClean="0"/>
              <a:t>степень выполнения </a:t>
            </a:r>
          </a:p>
          <a:p>
            <a:pPr algn="ctr"/>
            <a:r>
              <a:rPr lang="ru-RU" sz="2400" dirty="0" smtClean="0"/>
              <a:t>властью своих функций </a:t>
            </a:r>
          </a:p>
          <a:p>
            <a:pPr algn="ctr"/>
            <a:r>
              <a:rPr lang="ru-RU" sz="2400" dirty="0" smtClean="0"/>
              <a:t>и удовлетворения ожиданий </a:t>
            </a:r>
          </a:p>
          <a:p>
            <a:pPr algn="ctr"/>
            <a:r>
              <a:rPr lang="ru-RU" sz="2400" dirty="0" smtClean="0"/>
              <a:t>и запросов населения</a:t>
            </a:r>
            <a:endParaRPr lang="ru-RU" sz="2400" dirty="0"/>
          </a:p>
        </p:txBody>
      </p:sp>
      <p:cxnSp>
        <p:nvCxnSpPr>
          <p:cNvPr id="6" name="Прямая со стрелкой 5"/>
          <p:cNvCxnSpPr>
            <a:stCxn id="2" idx="2"/>
          </p:cNvCxnSpPr>
          <p:nvPr/>
        </p:nvCxnSpPr>
        <p:spPr>
          <a:xfrm>
            <a:off x="4680012" y="1718811"/>
            <a:ext cx="2340260" cy="3420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2"/>
          </p:cNvCxnSpPr>
          <p:nvPr/>
        </p:nvCxnSpPr>
        <p:spPr>
          <a:xfrm flipH="1">
            <a:off x="2555776" y="1718811"/>
            <a:ext cx="2124236" cy="41404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51520" y="2204864"/>
            <a:ext cx="4032448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400" u="sng" dirty="0" smtClean="0"/>
              <a:t>Легитимность </a:t>
            </a:r>
            <a:r>
              <a:rPr lang="ru-RU" sz="2400" dirty="0" smtClean="0"/>
              <a:t>процедура общественного признания власти, ее решений, лидеров и организаций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437112"/>
            <a:ext cx="2880320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Традиционалистская           (наследственная)</a:t>
            </a:r>
          </a:p>
          <a:p>
            <a:pPr algn="ctr"/>
            <a:r>
              <a:rPr lang="ru-RU" sz="2000" dirty="0" smtClean="0"/>
              <a:t>легитимность</a:t>
            </a:r>
            <a:endParaRPr lang="ru-RU" sz="2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03848" y="4437112"/>
            <a:ext cx="273630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Харизматическая</a:t>
            </a:r>
          </a:p>
          <a:p>
            <a:pPr algn="ctr"/>
            <a:r>
              <a:rPr lang="ru-RU" sz="2000" dirty="0" smtClean="0"/>
              <a:t>(личностная)</a:t>
            </a:r>
          </a:p>
          <a:p>
            <a:pPr algn="ctr"/>
            <a:r>
              <a:rPr lang="ru-RU" sz="2000" dirty="0" smtClean="0"/>
              <a:t>легитимность</a:t>
            </a:r>
            <a:endParaRPr lang="ru-RU" sz="2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19664" y="4437112"/>
            <a:ext cx="3024336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Плебисцитарная</a:t>
            </a:r>
          </a:p>
          <a:p>
            <a:pPr algn="ctr"/>
            <a:r>
              <a:rPr lang="ru-RU" sz="2000" dirty="0" smtClean="0"/>
              <a:t>(выборная)</a:t>
            </a:r>
          </a:p>
          <a:p>
            <a:pPr algn="ctr"/>
            <a:r>
              <a:rPr lang="ru-RU" sz="2000" dirty="0" smtClean="0"/>
              <a:t>легитимность</a:t>
            </a:r>
            <a:endParaRPr lang="ru-RU" sz="2000" dirty="0"/>
          </a:p>
        </p:txBody>
      </p:sp>
      <p:cxnSp>
        <p:nvCxnSpPr>
          <p:cNvPr id="14" name="Прямая со стрелкой 13"/>
          <p:cNvCxnSpPr>
            <a:stCxn id="11" idx="2"/>
            <a:endCxn id="9" idx="0"/>
          </p:cNvCxnSpPr>
          <p:nvPr/>
        </p:nvCxnSpPr>
        <p:spPr>
          <a:xfrm flipH="1">
            <a:off x="1619672" y="3774524"/>
            <a:ext cx="648072" cy="662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1" idx="2"/>
            <a:endCxn id="10" idx="0"/>
          </p:cNvCxnSpPr>
          <p:nvPr/>
        </p:nvCxnSpPr>
        <p:spPr>
          <a:xfrm>
            <a:off x="2267744" y="3774524"/>
            <a:ext cx="2304256" cy="662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1" idx="2"/>
            <a:endCxn id="12" idx="0"/>
          </p:cNvCxnSpPr>
          <p:nvPr/>
        </p:nvCxnSpPr>
        <p:spPr>
          <a:xfrm>
            <a:off x="2267744" y="3774524"/>
            <a:ext cx="5364088" cy="662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000108"/>
            <a:ext cx="8715436" cy="5500726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Политика </a:t>
            </a:r>
            <a:r>
              <a:rPr lang="ru-RU" sz="2800" dirty="0" smtClean="0"/>
              <a:t> — область взаимоотношений и различных видов деятельности между социальными общностями людей по осуществлению общих интересов с помощью разнообразных средств, основным из которых </a:t>
            </a:r>
            <a:r>
              <a:rPr lang="ru-RU" sz="2800" b="1" u="sng" dirty="0" smtClean="0"/>
              <a:t>выступает власть. </a:t>
            </a:r>
            <a:r>
              <a:rPr lang="ru-RU" sz="2800" dirty="0" smtClean="0"/>
              <a:t>Специфика политики заключается в том, что она </a:t>
            </a:r>
            <a:r>
              <a:rPr lang="ru-RU" sz="2800" b="1" u="sng" dirty="0" smtClean="0"/>
              <a:t>объединяет</a:t>
            </a:r>
            <a:r>
              <a:rPr lang="ru-RU" sz="2800" dirty="0" smtClean="0"/>
              <a:t> интересы больших масс людей в единое целое. </a:t>
            </a:r>
            <a:r>
              <a:rPr lang="ru-RU" sz="2800" i="1" u="sng" dirty="0" smtClean="0"/>
              <a:t>Основным институтом политики выступает государство.</a:t>
            </a:r>
            <a:r>
              <a:rPr lang="ru-RU" sz="2800" dirty="0" smtClean="0"/>
              <a:t> Политика всегда носит </a:t>
            </a:r>
            <a:r>
              <a:rPr lang="ru-RU" sz="2800" b="1" u="sng" dirty="0" smtClean="0"/>
              <a:t>властный характер</a:t>
            </a:r>
            <a:r>
              <a:rPr lang="ru-RU" sz="2800" dirty="0" smtClean="0"/>
              <a:t>, так как достичь поставленных целей невозможно вне принуждения, волевых усилий и воздействий субъектов по достижению всеобщих интересов людей.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857232"/>
            <a:ext cx="8715436" cy="5786478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/>
              <a:t> </a:t>
            </a:r>
            <a:r>
              <a:rPr lang="ru-RU" sz="3200" b="1" dirty="0" smtClean="0"/>
              <a:t>Политическая сфера — одна из основных подсистем общества, охватывающая политико-властные отношения государства и общества. </a:t>
            </a:r>
          </a:p>
          <a:p>
            <a:r>
              <a:rPr lang="ru-RU" sz="2400" dirty="0" smtClean="0"/>
              <a:t> </a:t>
            </a:r>
            <a:r>
              <a:rPr lang="ru-RU" sz="2800" b="1" u="sng" dirty="0" smtClean="0"/>
              <a:t>Структура политической системы:</a:t>
            </a:r>
            <a:endParaRPr lang="ru-RU" sz="2800" b="1" i="1" u="sng" dirty="0" smtClean="0"/>
          </a:p>
          <a:p>
            <a:pPr lvl="1"/>
            <a:r>
              <a:rPr lang="ru-RU" sz="2800" b="1" dirty="0" smtClean="0"/>
              <a:t>• Организационная </a:t>
            </a:r>
            <a:r>
              <a:rPr lang="ru-RU" sz="2800" dirty="0" smtClean="0"/>
              <a:t>(Институциональная)  </a:t>
            </a:r>
          </a:p>
          <a:p>
            <a:pPr lvl="1"/>
            <a:r>
              <a:rPr lang="ru-RU" sz="2800" dirty="0" smtClean="0"/>
              <a:t>• </a:t>
            </a:r>
            <a:r>
              <a:rPr lang="ru-RU" sz="2800" b="1" dirty="0" smtClean="0"/>
              <a:t>Коммуникативная </a:t>
            </a:r>
            <a:r>
              <a:rPr lang="ru-RU" sz="2800" dirty="0" smtClean="0"/>
              <a:t> (отношения между политическими организациями и институтами власти); </a:t>
            </a:r>
          </a:p>
          <a:p>
            <a:pPr lvl="1"/>
            <a:r>
              <a:rPr lang="ru-RU" sz="2800" dirty="0" smtClean="0"/>
              <a:t>• </a:t>
            </a:r>
            <a:r>
              <a:rPr lang="ru-RU" sz="2800" b="1" dirty="0" smtClean="0"/>
              <a:t>Культурно-идеологическая  </a:t>
            </a:r>
          </a:p>
          <a:p>
            <a:r>
              <a:rPr lang="ru-RU" sz="2800" b="1" dirty="0" smtClean="0"/>
              <a:t>    •  Нормативная 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     Функциональная      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928</TotalTime>
  <Words>1800</Words>
  <Application>Microsoft Office PowerPoint</Application>
  <PresentationFormat>Экран (4:3)</PresentationFormat>
  <Paragraphs>291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Поток</vt:lpstr>
      <vt:lpstr>Политика 11 кл.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Политика 11 кл.</dc:title>
  <dc:creator>Kolja</dc:creator>
  <cp:lastModifiedBy>1</cp:lastModifiedBy>
  <cp:revision>71</cp:revision>
  <dcterms:created xsi:type="dcterms:W3CDTF">2010-05-29T12:03:24Z</dcterms:created>
  <dcterms:modified xsi:type="dcterms:W3CDTF">2019-01-08T17:09:10Z</dcterms:modified>
</cp:coreProperties>
</file>