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Default Extension="fntdata" ContentType="application/x-fontdata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6" r:id="rId9"/>
    <p:sldId id="264" r:id="rId10"/>
    <p:sldId id="265" r:id="rId11"/>
  </p:sldIdLst>
  <p:sldSz cx="18288000" cy="10287000"/>
  <p:notesSz cx="6858000" cy="9144000"/>
  <p:embeddedFontLst>
    <p:embeddedFont>
      <p:font typeface="Calibri" pitchFamily="34" charset="0"/>
      <p:regular r:id="rId12"/>
      <p:bold r:id="rId13"/>
      <p:italic r:id="rId14"/>
      <p:boldItalic r:id="rId15"/>
    </p:embeddedFont>
    <p:embeddedFont>
      <p:font typeface="Arimo" charset="0"/>
      <p:regular r:id="rId16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22" autoAdjust="0"/>
  </p:normalViewPr>
  <p:slideViewPr>
    <p:cSldViewPr>
      <p:cViewPr varScale="1">
        <p:scale>
          <a:sx n="57" d="100"/>
          <a:sy n="57" d="100"/>
        </p:scale>
        <p:origin x="-68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2.fntdata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font" Target="fonts/font1.fntdata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font" Target="fonts/font5.fntdata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font" Target="fonts/font4.fntdata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3.fntdata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3/23/2021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3/23/2021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3/23/2021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3/23/2021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3/23/2021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3/23/2021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3/23/2021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3/23/2021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3/23/2021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3/23/2021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3/23/2021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3/23/2021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s://jamboard.google.com/d/1s5BUv0dekSst8s9rt4A8vz3bURgcmAnPHEYhxvrG4RM/edit?usp=sharing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4383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/>
          <p:cNvSpPr/>
          <p:nvPr/>
        </p:nvSpPr>
        <p:spPr>
          <a:xfrm>
            <a:off x="13503530" y="-228992"/>
            <a:ext cx="5013462" cy="4054005"/>
          </a:xfrm>
          <a:prstGeom prst="rect">
            <a:avLst/>
          </a:prstGeom>
          <a:solidFill>
            <a:srgbClr val="FDFDFD"/>
          </a:solidFill>
        </p:spPr>
      </p:sp>
      <p:grpSp>
        <p:nvGrpSpPr>
          <p:cNvPr id="3" name="Group 3"/>
          <p:cNvGrpSpPr>
            <a:grpSpLocks noChangeAspect="1"/>
          </p:cNvGrpSpPr>
          <p:nvPr/>
        </p:nvGrpSpPr>
        <p:grpSpPr>
          <a:xfrm>
            <a:off x="13068924" y="2129838"/>
            <a:ext cx="1494936" cy="1494936"/>
            <a:chOff x="-2540" y="-2540"/>
            <a:chExt cx="6355080" cy="6355080"/>
          </a:xfrm>
        </p:grpSpPr>
        <p:sp>
          <p:nvSpPr>
            <p:cNvPr id="4" name="Freeform 4"/>
            <p:cNvSpPr/>
            <p:nvPr/>
          </p:nvSpPr>
          <p:spPr>
            <a:xfrm>
              <a:off x="-2540" y="-2540"/>
              <a:ext cx="6355080" cy="6355080"/>
            </a:xfrm>
            <a:custGeom>
              <a:avLst/>
              <a:gdLst/>
              <a:ahLst/>
              <a:cxnLst/>
              <a:rect l="l" t="t" r="r" b="b"/>
              <a:pathLst>
                <a:path w="6355080" h="6355080">
                  <a:moveTo>
                    <a:pt x="3177540" y="6355080"/>
                  </a:moveTo>
                  <a:cubicBezTo>
                    <a:pt x="2329180" y="6355080"/>
                    <a:pt x="1530350" y="6024880"/>
                    <a:pt x="930910" y="5424170"/>
                  </a:cubicBezTo>
                  <a:cubicBezTo>
                    <a:pt x="330200" y="4824730"/>
                    <a:pt x="0" y="4025900"/>
                    <a:pt x="0" y="3177540"/>
                  </a:cubicBezTo>
                  <a:cubicBezTo>
                    <a:pt x="0" y="2329180"/>
                    <a:pt x="330200" y="1530350"/>
                    <a:pt x="930910" y="930910"/>
                  </a:cubicBezTo>
                  <a:cubicBezTo>
                    <a:pt x="1530350" y="330200"/>
                    <a:pt x="2329180" y="0"/>
                    <a:pt x="3177540" y="0"/>
                  </a:cubicBezTo>
                  <a:cubicBezTo>
                    <a:pt x="4025900" y="0"/>
                    <a:pt x="4824730" y="330200"/>
                    <a:pt x="5424170" y="930910"/>
                  </a:cubicBezTo>
                  <a:cubicBezTo>
                    <a:pt x="6024880" y="1531620"/>
                    <a:pt x="6355080" y="2329180"/>
                    <a:pt x="6355080" y="3177540"/>
                  </a:cubicBezTo>
                  <a:cubicBezTo>
                    <a:pt x="6355080" y="4025900"/>
                    <a:pt x="6024880" y="4824730"/>
                    <a:pt x="5424170" y="5424170"/>
                  </a:cubicBezTo>
                  <a:cubicBezTo>
                    <a:pt x="4824730" y="6024880"/>
                    <a:pt x="4025900" y="6355080"/>
                    <a:pt x="3177540" y="6355080"/>
                  </a:cubicBezTo>
                  <a:close/>
                  <a:moveTo>
                    <a:pt x="3177540" y="190500"/>
                  </a:moveTo>
                  <a:cubicBezTo>
                    <a:pt x="2379980" y="190500"/>
                    <a:pt x="1629410" y="501650"/>
                    <a:pt x="1065530" y="1065530"/>
                  </a:cubicBezTo>
                  <a:cubicBezTo>
                    <a:pt x="501650" y="1629410"/>
                    <a:pt x="190500" y="2379980"/>
                    <a:pt x="190500" y="3177540"/>
                  </a:cubicBezTo>
                  <a:cubicBezTo>
                    <a:pt x="190500" y="3975100"/>
                    <a:pt x="501650" y="4725670"/>
                    <a:pt x="1065530" y="5289550"/>
                  </a:cubicBezTo>
                  <a:cubicBezTo>
                    <a:pt x="1629410" y="5853430"/>
                    <a:pt x="2379980" y="6164580"/>
                    <a:pt x="3177540" y="6164580"/>
                  </a:cubicBezTo>
                  <a:cubicBezTo>
                    <a:pt x="3975100" y="6164580"/>
                    <a:pt x="4725670" y="5853430"/>
                    <a:pt x="5289550" y="5289550"/>
                  </a:cubicBezTo>
                  <a:cubicBezTo>
                    <a:pt x="5853430" y="4725670"/>
                    <a:pt x="6164580" y="3975100"/>
                    <a:pt x="6164580" y="3177540"/>
                  </a:cubicBezTo>
                  <a:cubicBezTo>
                    <a:pt x="6164580" y="2379980"/>
                    <a:pt x="5853430" y="1629410"/>
                    <a:pt x="5289550" y="1065530"/>
                  </a:cubicBezTo>
                  <a:cubicBezTo>
                    <a:pt x="4725670" y="501650"/>
                    <a:pt x="3975100" y="190500"/>
                    <a:pt x="3177540" y="190500"/>
                  </a:cubicBezTo>
                  <a:close/>
                </a:path>
              </a:pathLst>
            </a:custGeom>
            <a:solidFill>
              <a:srgbClr val="04383F"/>
            </a:solidFill>
          </p:spPr>
        </p:sp>
      </p:grpSp>
      <p:grpSp>
        <p:nvGrpSpPr>
          <p:cNvPr id="5" name="Group 5"/>
          <p:cNvGrpSpPr/>
          <p:nvPr/>
        </p:nvGrpSpPr>
        <p:grpSpPr>
          <a:xfrm>
            <a:off x="12550435" y="2465664"/>
            <a:ext cx="2138011" cy="2138011"/>
            <a:chOff x="0" y="0"/>
            <a:chExt cx="6350000" cy="6350000"/>
          </a:xfrm>
        </p:grpSpPr>
        <p:sp>
          <p:nvSpPr>
            <p:cNvPr id="6" name="Freeform 6"/>
            <p:cNvSpPr/>
            <p:nvPr/>
          </p:nvSpPr>
          <p:spPr>
            <a:xfrm>
              <a:off x="14167" y="0"/>
              <a:ext cx="6321665" cy="6350000"/>
            </a:xfrm>
            <a:custGeom>
              <a:avLst/>
              <a:gdLst/>
              <a:ahLst/>
              <a:cxnLst/>
              <a:rect l="l" t="t" r="r" b="b"/>
              <a:pathLst>
                <a:path w="6321665" h="6350000">
                  <a:moveTo>
                    <a:pt x="3160833" y="0"/>
                  </a:moveTo>
                  <a:lnTo>
                    <a:pt x="3160833" y="0"/>
                  </a:lnTo>
                  <a:cubicBezTo>
                    <a:pt x="4908795" y="7817"/>
                    <a:pt x="6321666" y="1427021"/>
                    <a:pt x="6321666" y="3175000"/>
                  </a:cubicBezTo>
                  <a:cubicBezTo>
                    <a:pt x="6321666" y="4922979"/>
                    <a:pt x="4908795" y="6342183"/>
                    <a:pt x="3160833" y="6350000"/>
                  </a:cubicBezTo>
                  <a:cubicBezTo>
                    <a:pt x="1412871" y="6342183"/>
                    <a:pt x="0" y="4922979"/>
                    <a:pt x="0" y="3175000"/>
                  </a:cubicBezTo>
                  <a:cubicBezTo>
                    <a:pt x="0" y="1427021"/>
                    <a:pt x="1412871" y="7817"/>
                    <a:pt x="3160833" y="0"/>
                  </a:cubicBezTo>
                  <a:close/>
                </a:path>
              </a:pathLst>
            </a:custGeom>
            <a:solidFill>
              <a:srgbClr val="318F9A"/>
            </a:solidFill>
          </p:spPr>
        </p:sp>
      </p:grpSp>
      <p:grpSp>
        <p:nvGrpSpPr>
          <p:cNvPr id="7" name="Group 7"/>
          <p:cNvGrpSpPr/>
          <p:nvPr/>
        </p:nvGrpSpPr>
        <p:grpSpPr>
          <a:xfrm>
            <a:off x="1028700" y="2541648"/>
            <a:ext cx="10417289" cy="6716652"/>
            <a:chOff x="0" y="0"/>
            <a:chExt cx="13889718" cy="8955536"/>
          </a:xfrm>
        </p:grpSpPr>
        <p:sp>
          <p:nvSpPr>
            <p:cNvPr id="8" name="TextBox 8"/>
            <p:cNvSpPr txBox="1"/>
            <p:nvPr/>
          </p:nvSpPr>
          <p:spPr>
            <a:xfrm>
              <a:off x="0" y="-4022"/>
              <a:ext cx="13889718" cy="709083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>
                <a:lnSpc>
                  <a:spcPts val="4024"/>
                </a:lnSpc>
              </a:pPr>
              <a:r>
                <a:rPr lang="en-US" sz="3500" spc="385" dirty="0">
                  <a:solidFill>
                    <a:srgbClr val="FDFDFD"/>
                  </a:solidFill>
                  <a:latin typeface="Tex Gyre Adventor Bold"/>
                </a:rPr>
                <a:t>ГБУ РЦРО</a:t>
              </a:r>
            </a:p>
          </p:txBody>
        </p:sp>
        <p:sp>
          <p:nvSpPr>
            <p:cNvPr id="9" name="TextBox 9"/>
            <p:cNvSpPr txBox="1"/>
            <p:nvPr/>
          </p:nvSpPr>
          <p:spPr>
            <a:xfrm>
              <a:off x="0" y="1425221"/>
              <a:ext cx="13889718" cy="6521873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>
                <a:lnSpc>
                  <a:spcPts val="7684"/>
                </a:lnSpc>
              </a:pPr>
              <a:r>
                <a:rPr lang="en-US" sz="6624" spc="-66" dirty="0">
                  <a:solidFill>
                    <a:srgbClr val="FDFDFD"/>
                  </a:solidFill>
                  <a:latin typeface="CAT Neuzeit Italics"/>
                </a:rPr>
                <a:t>Региональная программа реализации целевой модели наставничества в системе образования Оренбургской области</a:t>
              </a:r>
            </a:p>
          </p:txBody>
        </p:sp>
        <p:sp>
          <p:nvSpPr>
            <p:cNvPr id="10" name="TextBox 10"/>
            <p:cNvSpPr txBox="1"/>
            <p:nvPr/>
          </p:nvSpPr>
          <p:spPr>
            <a:xfrm>
              <a:off x="0" y="8368161"/>
              <a:ext cx="13889718" cy="58737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>
                <a:lnSpc>
                  <a:spcPts val="3449"/>
                </a:lnSpc>
              </a:pPr>
              <a:r>
                <a:rPr lang="en-US" sz="3000" spc="210" dirty="0">
                  <a:solidFill>
                    <a:srgbClr val="FDFDFD"/>
                  </a:solidFill>
                  <a:latin typeface="Tex Gyre Adventor"/>
                </a:rPr>
                <a:t>Сергеева Наталья Анатольевна</a:t>
              </a:r>
            </a:p>
          </p:txBody>
        </p:sp>
      </p:grpSp>
      <p:sp>
        <p:nvSpPr>
          <p:cNvPr id="11" name="AutoShape 11"/>
          <p:cNvSpPr/>
          <p:nvPr/>
        </p:nvSpPr>
        <p:spPr>
          <a:xfrm>
            <a:off x="17140215" y="2129838"/>
            <a:ext cx="119085" cy="8229600"/>
          </a:xfrm>
          <a:prstGeom prst="rect">
            <a:avLst/>
          </a:prstGeom>
          <a:solidFill>
            <a:srgbClr val="318F9A"/>
          </a:solidFill>
        </p:spPr>
      </p:sp>
      <p:sp>
        <p:nvSpPr>
          <p:cNvPr id="12" name="AutoShape 12"/>
          <p:cNvSpPr/>
          <p:nvPr/>
        </p:nvSpPr>
        <p:spPr>
          <a:xfrm>
            <a:off x="-211377" y="-211377"/>
            <a:ext cx="1284046" cy="1950007"/>
          </a:xfrm>
          <a:prstGeom prst="rect">
            <a:avLst/>
          </a:prstGeom>
          <a:solidFill>
            <a:srgbClr val="FDFDFD"/>
          </a:solidFill>
        </p:spPr>
      </p:sp>
      <p:sp>
        <p:nvSpPr>
          <p:cNvPr id="13" name="AutoShape 13"/>
          <p:cNvSpPr/>
          <p:nvPr/>
        </p:nvSpPr>
        <p:spPr>
          <a:xfrm>
            <a:off x="-203237" y="1028700"/>
            <a:ext cx="10869754" cy="125413"/>
          </a:xfrm>
          <a:prstGeom prst="rect">
            <a:avLst/>
          </a:prstGeom>
          <a:solidFill>
            <a:srgbClr val="318F9A"/>
          </a:solidFill>
        </p:spPr>
      </p:sp>
      <p:pic>
        <p:nvPicPr>
          <p:cNvPr id="14" name="Picture 14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13816392" y="336859"/>
            <a:ext cx="4387739" cy="292230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572000" y="4820335"/>
            <a:ext cx="9144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>
                <a:hlinkClick r:id="rId2"/>
              </a:rPr>
              <a:t>https://jamboard.google.com/d/1s5BUv0dekSst8s9rt4A8vz3bURgcmAnPHEYhxvrG4RM/edit?usp=sharing</a:t>
            </a:r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DFDF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1028700" y="7987030"/>
            <a:ext cx="3674634" cy="107505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270"/>
              </a:lnSpc>
            </a:pPr>
            <a:r>
              <a:rPr lang="en-US" sz="3050" spc="457" dirty="0">
                <a:solidFill>
                  <a:srgbClr val="04383F"/>
                </a:solidFill>
                <a:latin typeface="Tex Gyre Adventor Bold"/>
              </a:rPr>
              <a:t>СОВРЕМЕННАЯ ШКОЛА</a:t>
            </a:r>
          </a:p>
        </p:txBody>
      </p:sp>
      <p:sp>
        <p:nvSpPr>
          <p:cNvPr id="3" name="AutoShape 3"/>
          <p:cNvSpPr/>
          <p:nvPr/>
        </p:nvSpPr>
        <p:spPr>
          <a:xfrm>
            <a:off x="15949587" y="8548370"/>
            <a:ext cx="2615871" cy="1950007"/>
          </a:xfrm>
          <a:prstGeom prst="rect">
            <a:avLst/>
          </a:prstGeom>
          <a:solidFill>
            <a:srgbClr val="318F9A"/>
          </a:solidFill>
        </p:spPr>
      </p:sp>
      <p:sp>
        <p:nvSpPr>
          <p:cNvPr id="4" name="AutoShape 4"/>
          <p:cNvSpPr/>
          <p:nvPr/>
        </p:nvSpPr>
        <p:spPr>
          <a:xfrm>
            <a:off x="17199757" y="5143500"/>
            <a:ext cx="119085" cy="8229600"/>
          </a:xfrm>
          <a:prstGeom prst="rect">
            <a:avLst/>
          </a:prstGeom>
          <a:solidFill>
            <a:srgbClr val="04383F"/>
          </a:solidFill>
        </p:spPr>
      </p:sp>
      <p:grpSp>
        <p:nvGrpSpPr>
          <p:cNvPr id="5" name="Group 5"/>
          <p:cNvGrpSpPr/>
          <p:nvPr/>
        </p:nvGrpSpPr>
        <p:grpSpPr>
          <a:xfrm rot="-10800000">
            <a:off x="16124643" y="1028700"/>
            <a:ext cx="1194200" cy="1194200"/>
            <a:chOff x="0" y="0"/>
            <a:chExt cx="6350000" cy="6350000"/>
          </a:xfrm>
        </p:grpSpPr>
        <p:sp>
          <p:nvSpPr>
            <p:cNvPr id="6" name="Freeform 6"/>
            <p:cNvSpPr/>
            <p:nvPr/>
          </p:nvSpPr>
          <p:spPr>
            <a:xfrm>
              <a:off x="14167" y="0"/>
              <a:ext cx="6321665" cy="6350000"/>
            </a:xfrm>
            <a:custGeom>
              <a:avLst/>
              <a:gdLst/>
              <a:ahLst/>
              <a:cxnLst/>
              <a:rect l="l" t="t" r="r" b="b"/>
              <a:pathLst>
                <a:path w="6321665" h="6350000">
                  <a:moveTo>
                    <a:pt x="3160833" y="0"/>
                  </a:moveTo>
                  <a:lnTo>
                    <a:pt x="3160833" y="0"/>
                  </a:lnTo>
                  <a:cubicBezTo>
                    <a:pt x="4908795" y="7817"/>
                    <a:pt x="6321666" y="1427021"/>
                    <a:pt x="6321666" y="3175000"/>
                  </a:cubicBezTo>
                  <a:cubicBezTo>
                    <a:pt x="6321666" y="4922979"/>
                    <a:pt x="4908795" y="6342183"/>
                    <a:pt x="3160833" y="6350000"/>
                  </a:cubicBezTo>
                  <a:cubicBezTo>
                    <a:pt x="1412871" y="6342183"/>
                    <a:pt x="0" y="4922979"/>
                    <a:pt x="0" y="3175000"/>
                  </a:cubicBezTo>
                  <a:cubicBezTo>
                    <a:pt x="0" y="1427021"/>
                    <a:pt x="1412871" y="7817"/>
                    <a:pt x="3160833" y="0"/>
                  </a:cubicBezTo>
                  <a:close/>
                </a:path>
              </a:pathLst>
            </a:custGeom>
            <a:solidFill>
              <a:srgbClr val="04383F"/>
            </a:solidFill>
          </p:spPr>
        </p:sp>
      </p:grpSp>
      <p:grpSp>
        <p:nvGrpSpPr>
          <p:cNvPr id="7" name="Group 7"/>
          <p:cNvGrpSpPr>
            <a:grpSpLocks noChangeAspect="1"/>
          </p:cNvGrpSpPr>
          <p:nvPr/>
        </p:nvGrpSpPr>
        <p:grpSpPr>
          <a:xfrm rot="-10800000">
            <a:off x="15919108" y="1507411"/>
            <a:ext cx="835006" cy="835006"/>
            <a:chOff x="-2540" y="-2540"/>
            <a:chExt cx="6355080" cy="6355080"/>
          </a:xfrm>
        </p:grpSpPr>
        <p:sp>
          <p:nvSpPr>
            <p:cNvPr id="8" name="Freeform 8"/>
            <p:cNvSpPr/>
            <p:nvPr/>
          </p:nvSpPr>
          <p:spPr>
            <a:xfrm>
              <a:off x="-2540" y="-2540"/>
              <a:ext cx="6355080" cy="6355080"/>
            </a:xfrm>
            <a:custGeom>
              <a:avLst/>
              <a:gdLst/>
              <a:ahLst/>
              <a:cxnLst/>
              <a:rect l="l" t="t" r="r" b="b"/>
              <a:pathLst>
                <a:path w="6355080" h="6355080">
                  <a:moveTo>
                    <a:pt x="3177540" y="6355080"/>
                  </a:moveTo>
                  <a:cubicBezTo>
                    <a:pt x="2329180" y="6355080"/>
                    <a:pt x="1530350" y="6024880"/>
                    <a:pt x="930910" y="5424170"/>
                  </a:cubicBezTo>
                  <a:cubicBezTo>
                    <a:pt x="330200" y="4824730"/>
                    <a:pt x="0" y="4025900"/>
                    <a:pt x="0" y="3177540"/>
                  </a:cubicBezTo>
                  <a:cubicBezTo>
                    <a:pt x="0" y="2329180"/>
                    <a:pt x="330200" y="1530350"/>
                    <a:pt x="930910" y="930910"/>
                  </a:cubicBezTo>
                  <a:cubicBezTo>
                    <a:pt x="1530350" y="330200"/>
                    <a:pt x="2329180" y="0"/>
                    <a:pt x="3177540" y="0"/>
                  </a:cubicBezTo>
                  <a:cubicBezTo>
                    <a:pt x="4025900" y="0"/>
                    <a:pt x="4824730" y="330200"/>
                    <a:pt x="5424170" y="930910"/>
                  </a:cubicBezTo>
                  <a:cubicBezTo>
                    <a:pt x="6024880" y="1531620"/>
                    <a:pt x="6355080" y="2329180"/>
                    <a:pt x="6355080" y="3177540"/>
                  </a:cubicBezTo>
                  <a:cubicBezTo>
                    <a:pt x="6355080" y="4025900"/>
                    <a:pt x="6024880" y="4824730"/>
                    <a:pt x="5424170" y="5424170"/>
                  </a:cubicBezTo>
                  <a:cubicBezTo>
                    <a:pt x="4824730" y="6024880"/>
                    <a:pt x="4025900" y="6355080"/>
                    <a:pt x="3177540" y="6355080"/>
                  </a:cubicBezTo>
                  <a:close/>
                  <a:moveTo>
                    <a:pt x="3177540" y="190500"/>
                  </a:moveTo>
                  <a:cubicBezTo>
                    <a:pt x="2379980" y="190500"/>
                    <a:pt x="1629410" y="501650"/>
                    <a:pt x="1065530" y="1065530"/>
                  </a:cubicBezTo>
                  <a:cubicBezTo>
                    <a:pt x="501650" y="1629410"/>
                    <a:pt x="190500" y="2379980"/>
                    <a:pt x="190500" y="3177540"/>
                  </a:cubicBezTo>
                  <a:cubicBezTo>
                    <a:pt x="190500" y="3975100"/>
                    <a:pt x="501650" y="4725670"/>
                    <a:pt x="1065530" y="5289550"/>
                  </a:cubicBezTo>
                  <a:cubicBezTo>
                    <a:pt x="1629410" y="5853430"/>
                    <a:pt x="2379980" y="6164580"/>
                    <a:pt x="3177540" y="6164580"/>
                  </a:cubicBezTo>
                  <a:cubicBezTo>
                    <a:pt x="3975100" y="6164580"/>
                    <a:pt x="4725670" y="5853430"/>
                    <a:pt x="5289550" y="5289550"/>
                  </a:cubicBezTo>
                  <a:cubicBezTo>
                    <a:pt x="5853430" y="4725670"/>
                    <a:pt x="6164580" y="3975100"/>
                    <a:pt x="6164580" y="3177540"/>
                  </a:cubicBezTo>
                  <a:cubicBezTo>
                    <a:pt x="6164580" y="2379980"/>
                    <a:pt x="5853430" y="1629410"/>
                    <a:pt x="5289550" y="1065530"/>
                  </a:cubicBezTo>
                  <a:cubicBezTo>
                    <a:pt x="4725670" y="501650"/>
                    <a:pt x="3975100" y="190500"/>
                    <a:pt x="3177540" y="190500"/>
                  </a:cubicBezTo>
                  <a:close/>
                </a:path>
              </a:pathLst>
            </a:custGeom>
            <a:solidFill>
              <a:srgbClr val="318F9A"/>
            </a:solidFill>
          </p:spPr>
        </p:sp>
      </p:grpSp>
      <p:grpSp>
        <p:nvGrpSpPr>
          <p:cNvPr id="9" name="Group 9"/>
          <p:cNvGrpSpPr/>
          <p:nvPr/>
        </p:nvGrpSpPr>
        <p:grpSpPr>
          <a:xfrm>
            <a:off x="5639401" y="7963385"/>
            <a:ext cx="5247452" cy="2137855"/>
            <a:chOff x="0" y="0"/>
            <a:chExt cx="6996603" cy="2850473"/>
          </a:xfrm>
        </p:grpSpPr>
        <p:sp>
          <p:nvSpPr>
            <p:cNvPr id="10" name="TextBox 10"/>
            <p:cNvSpPr txBox="1"/>
            <p:nvPr/>
          </p:nvSpPr>
          <p:spPr>
            <a:xfrm>
              <a:off x="0" y="-66675"/>
              <a:ext cx="6996603" cy="153225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4515"/>
                </a:lnSpc>
              </a:pPr>
              <a:r>
                <a:rPr lang="en-US" sz="3225" spc="483" dirty="0">
                  <a:solidFill>
                    <a:srgbClr val="04383F"/>
                  </a:solidFill>
                  <a:latin typeface="Tex Gyre Adventor Bold"/>
                </a:rPr>
                <a:t>УСПЕХ КАЖДОГО РЕБЕНКА</a:t>
              </a:r>
            </a:p>
          </p:txBody>
        </p:sp>
        <p:sp>
          <p:nvSpPr>
            <p:cNvPr id="11" name="TextBox 11"/>
            <p:cNvSpPr txBox="1"/>
            <p:nvPr/>
          </p:nvSpPr>
          <p:spPr>
            <a:xfrm>
              <a:off x="0" y="2183723"/>
              <a:ext cx="6996603" cy="51435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>
                <a:lnSpc>
                  <a:spcPts val="3375"/>
                </a:lnSpc>
              </a:pPr>
              <a:endParaRPr dirty="0"/>
            </a:p>
          </p:txBody>
        </p:sp>
      </p:grpSp>
      <p:grpSp>
        <p:nvGrpSpPr>
          <p:cNvPr id="12" name="Group 12"/>
          <p:cNvGrpSpPr/>
          <p:nvPr/>
        </p:nvGrpSpPr>
        <p:grpSpPr>
          <a:xfrm>
            <a:off x="11304205" y="7963385"/>
            <a:ext cx="4614903" cy="2093346"/>
            <a:chOff x="0" y="0"/>
            <a:chExt cx="6153204" cy="2791128"/>
          </a:xfrm>
        </p:grpSpPr>
        <p:sp>
          <p:nvSpPr>
            <p:cNvPr id="13" name="TextBox 13"/>
            <p:cNvSpPr txBox="1"/>
            <p:nvPr/>
          </p:nvSpPr>
          <p:spPr>
            <a:xfrm>
              <a:off x="0" y="-57150"/>
              <a:ext cx="6153204" cy="144978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4344"/>
                </a:lnSpc>
              </a:pPr>
              <a:r>
                <a:rPr lang="en-US" sz="3103" spc="465" dirty="0">
                  <a:solidFill>
                    <a:srgbClr val="04383F"/>
                  </a:solidFill>
                  <a:latin typeface="Tex Gyre Adventor Bold"/>
                </a:rPr>
                <a:t>МОЛОДЫЕ ПРОФЕССИОНАЛЫ</a:t>
              </a:r>
            </a:p>
          </p:txBody>
        </p:sp>
        <p:sp>
          <p:nvSpPr>
            <p:cNvPr id="14" name="TextBox 14"/>
            <p:cNvSpPr txBox="1"/>
            <p:nvPr/>
          </p:nvSpPr>
          <p:spPr>
            <a:xfrm>
              <a:off x="0" y="2093829"/>
              <a:ext cx="6153204" cy="539644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>
                <a:lnSpc>
                  <a:spcPts val="3491"/>
                </a:lnSpc>
              </a:pPr>
              <a:endParaRPr dirty="0"/>
            </a:p>
          </p:txBody>
        </p:sp>
      </p:grpSp>
      <p:grpSp>
        <p:nvGrpSpPr>
          <p:cNvPr id="15" name="Group 15"/>
          <p:cNvGrpSpPr/>
          <p:nvPr/>
        </p:nvGrpSpPr>
        <p:grpSpPr>
          <a:xfrm>
            <a:off x="1028700" y="1189729"/>
            <a:ext cx="12593949" cy="2708961"/>
            <a:chOff x="0" y="0"/>
            <a:chExt cx="16791932" cy="3611948"/>
          </a:xfrm>
        </p:grpSpPr>
        <p:sp>
          <p:nvSpPr>
            <p:cNvPr id="16" name="TextBox 16"/>
            <p:cNvSpPr txBox="1"/>
            <p:nvPr/>
          </p:nvSpPr>
          <p:spPr>
            <a:xfrm>
              <a:off x="0" y="-142875"/>
              <a:ext cx="16791932" cy="2948728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>
                <a:lnSpc>
                  <a:spcPts val="8960"/>
                </a:lnSpc>
              </a:pPr>
              <a:r>
                <a:rPr lang="en-US" sz="6400" spc="704" dirty="0">
                  <a:solidFill>
                    <a:srgbClr val="04383F"/>
                  </a:solidFill>
                  <a:latin typeface="CAT Neuzeit Italics"/>
                </a:rPr>
                <a:t>НАЦИОНАЛЬНЫЙ ПРОЕКТ "ОБРАЗОВАНИЕ"</a:t>
              </a:r>
            </a:p>
          </p:txBody>
        </p:sp>
        <p:sp>
          <p:nvSpPr>
            <p:cNvPr id="17" name="AutoShape 17"/>
            <p:cNvSpPr/>
            <p:nvPr/>
          </p:nvSpPr>
          <p:spPr>
            <a:xfrm>
              <a:off x="0" y="3444731"/>
              <a:ext cx="16772573" cy="167217"/>
            </a:xfrm>
            <a:prstGeom prst="rect">
              <a:avLst/>
            </a:prstGeom>
            <a:solidFill>
              <a:srgbClr val="04383F"/>
            </a:solidFill>
          </p:spPr>
        </p:sp>
      </p:grpSp>
      <p:pic>
        <p:nvPicPr>
          <p:cNvPr id="18" name="Picture 18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1644838" y="5005319"/>
            <a:ext cx="2442358" cy="2444500"/>
          </a:xfrm>
          <a:prstGeom prst="rect">
            <a:avLst/>
          </a:prstGeom>
        </p:spPr>
      </p:pic>
      <p:pic>
        <p:nvPicPr>
          <p:cNvPr id="19" name="Picture 19"/>
          <p:cNvPicPr>
            <a:picLocks noChangeAspect="1"/>
          </p:cNvPicPr>
          <p:nvPr/>
        </p:nvPicPr>
        <p:blipFill>
          <a:blip r:embed="rId3" cstate="print"/>
          <a:srcRect l="4828" t="833" r="4828"/>
          <a:stretch>
            <a:fillRect/>
          </a:stretch>
        </p:blipFill>
        <p:spPr>
          <a:xfrm>
            <a:off x="7118976" y="4920549"/>
            <a:ext cx="2562180" cy="2529270"/>
          </a:xfrm>
          <a:prstGeom prst="rect">
            <a:avLst/>
          </a:prstGeom>
        </p:spPr>
      </p:pic>
      <p:pic>
        <p:nvPicPr>
          <p:cNvPr id="20" name="Picture 20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>
          <a:xfrm>
            <a:off x="11552500" y="4648737"/>
            <a:ext cx="3701990" cy="301172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18F9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9172173" y="307372"/>
            <a:ext cx="8087127" cy="227196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9080"/>
              </a:lnSpc>
            </a:pPr>
            <a:r>
              <a:rPr lang="en-US" sz="6350" spc="63" dirty="0">
                <a:solidFill>
                  <a:srgbClr val="04383F"/>
                </a:solidFill>
                <a:latin typeface="CAT Neuzeit Italics"/>
              </a:rPr>
              <a:t>Нормативная основа</a:t>
            </a:r>
          </a:p>
        </p:txBody>
      </p:sp>
      <p:grpSp>
        <p:nvGrpSpPr>
          <p:cNvPr id="3" name="Group 3"/>
          <p:cNvGrpSpPr/>
          <p:nvPr/>
        </p:nvGrpSpPr>
        <p:grpSpPr>
          <a:xfrm>
            <a:off x="2102704" y="6287456"/>
            <a:ext cx="7216892" cy="3892477"/>
            <a:chOff x="0" y="0"/>
            <a:chExt cx="9622522" cy="5189970"/>
          </a:xfrm>
        </p:grpSpPr>
        <p:sp>
          <p:nvSpPr>
            <p:cNvPr id="4" name="TextBox 4"/>
            <p:cNvSpPr txBox="1"/>
            <p:nvPr/>
          </p:nvSpPr>
          <p:spPr>
            <a:xfrm>
              <a:off x="0" y="-38100"/>
              <a:ext cx="9622522" cy="4982768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>
                <a:lnSpc>
                  <a:spcPts val="2510"/>
                </a:lnSpc>
              </a:pPr>
              <a:r>
                <a:rPr lang="en-US" sz="1792" spc="215" dirty="0">
                  <a:solidFill>
                    <a:srgbClr val="FDFDFD"/>
                  </a:solidFill>
                  <a:latin typeface="CAT Neuzeit Italics"/>
                </a:rPr>
                <a:t>РАСПОРЯЖЕНИЕ МИНИСТЕРСТВА ПРОСВЕЩЕНИЯ РОССИЙСКОЙ ФЕДЕРАЦИИ ОТ 25.12.2019 № Р-145 «ОБ УТВЕРЖДЕНИИ МЕТОДОЛОГИИ (ЦЕЛЕВОЙ МОДЕЛИ) НАСТАВНИЧЕСТВА ОБУЧАЮЩИХСЯ ДЛЯ ОРГАНИЗАЦИЙ, ОСУЩЕСТВЛЯЮЩИХ ОБРАЗОВАТЕЛЬНУЮ ДЕЯТЕЛЬНОСТЬ ПО ОБЩЕОБРАЗОВАТЕЛЬНЫМ, ДОПОЛНИТЕЛЬНЫМ ОБЩЕОБРАЗОВАТЕЛЬНЫМ И ПРОГРАММАМ СРЕДНЕГО ПРОФЕССИОНАЛЬНОГО ОБРАЗОВАНИЯ, В ТОМ ЧИСЛЕ С ПРИМЕНЕНИЕМ ЛУЧШИХ ПРАКТИК ОБМЕНА ОПЫТОМ МЕЖДУ ОБУЧАЮЩИМИСЯ»</a:t>
              </a:r>
            </a:p>
            <a:p>
              <a:pPr>
                <a:lnSpc>
                  <a:spcPts val="2378"/>
                </a:lnSpc>
              </a:pPr>
              <a:endParaRPr dirty="0"/>
            </a:p>
          </p:txBody>
        </p:sp>
        <p:sp>
          <p:nvSpPr>
            <p:cNvPr id="5" name="TextBox 5"/>
            <p:cNvSpPr txBox="1"/>
            <p:nvPr/>
          </p:nvSpPr>
          <p:spPr>
            <a:xfrm>
              <a:off x="0" y="5065386"/>
              <a:ext cx="9622522" cy="486026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>
                <a:lnSpc>
                  <a:spcPts val="3265"/>
                </a:lnSpc>
              </a:pPr>
              <a:endParaRPr dirty="0"/>
            </a:p>
          </p:txBody>
        </p:sp>
      </p:grpSp>
      <p:grpSp>
        <p:nvGrpSpPr>
          <p:cNvPr id="6" name="Group 6"/>
          <p:cNvGrpSpPr/>
          <p:nvPr/>
        </p:nvGrpSpPr>
        <p:grpSpPr>
          <a:xfrm rot="3994440">
            <a:off x="1141345" y="6052331"/>
            <a:ext cx="714890" cy="714890"/>
            <a:chOff x="0" y="0"/>
            <a:chExt cx="6350000" cy="6350000"/>
          </a:xfrm>
        </p:grpSpPr>
        <p:sp>
          <p:nvSpPr>
            <p:cNvPr id="7" name="Freeform 7"/>
            <p:cNvSpPr/>
            <p:nvPr/>
          </p:nvSpPr>
          <p:spPr>
            <a:xfrm>
              <a:off x="14167" y="0"/>
              <a:ext cx="6321665" cy="6350000"/>
            </a:xfrm>
            <a:custGeom>
              <a:avLst/>
              <a:gdLst/>
              <a:ahLst/>
              <a:cxnLst/>
              <a:rect l="l" t="t" r="r" b="b"/>
              <a:pathLst>
                <a:path w="6321665" h="6350000">
                  <a:moveTo>
                    <a:pt x="3160833" y="0"/>
                  </a:moveTo>
                  <a:lnTo>
                    <a:pt x="3160833" y="0"/>
                  </a:lnTo>
                  <a:cubicBezTo>
                    <a:pt x="4908795" y="7817"/>
                    <a:pt x="6321666" y="1427021"/>
                    <a:pt x="6321666" y="3175000"/>
                  </a:cubicBezTo>
                  <a:cubicBezTo>
                    <a:pt x="6321666" y="4922979"/>
                    <a:pt x="4908795" y="6342183"/>
                    <a:pt x="3160833" y="6350000"/>
                  </a:cubicBezTo>
                  <a:cubicBezTo>
                    <a:pt x="1412871" y="6342183"/>
                    <a:pt x="0" y="4922979"/>
                    <a:pt x="0" y="3175000"/>
                  </a:cubicBezTo>
                  <a:cubicBezTo>
                    <a:pt x="0" y="1427021"/>
                    <a:pt x="1412871" y="7817"/>
                    <a:pt x="3160833" y="0"/>
                  </a:cubicBezTo>
                  <a:close/>
                </a:path>
              </a:pathLst>
            </a:custGeom>
            <a:solidFill>
              <a:srgbClr val="FDFDFD"/>
            </a:solidFill>
          </p:spPr>
        </p:sp>
      </p:grpSp>
      <p:grpSp>
        <p:nvGrpSpPr>
          <p:cNvPr id="8" name="Group 8"/>
          <p:cNvGrpSpPr>
            <a:grpSpLocks noChangeAspect="1"/>
          </p:cNvGrpSpPr>
          <p:nvPr/>
        </p:nvGrpSpPr>
        <p:grpSpPr>
          <a:xfrm rot="3994440">
            <a:off x="1569767" y="6358434"/>
            <a:ext cx="450454" cy="450454"/>
            <a:chOff x="-2540" y="-2540"/>
            <a:chExt cx="6355080" cy="6355080"/>
          </a:xfrm>
        </p:grpSpPr>
        <p:sp>
          <p:nvSpPr>
            <p:cNvPr id="9" name="Freeform 9"/>
            <p:cNvSpPr/>
            <p:nvPr/>
          </p:nvSpPr>
          <p:spPr>
            <a:xfrm>
              <a:off x="-2540" y="-2540"/>
              <a:ext cx="6355080" cy="6355080"/>
            </a:xfrm>
            <a:custGeom>
              <a:avLst/>
              <a:gdLst/>
              <a:ahLst/>
              <a:cxnLst/>
              <a:rect l="l" t="t" r="r" b="b"/>
              <a:pathLst>
                <a:path w="6355080" h="6355080">
                  <a:moveTo>
                    <a:pt x="3177540" y="6355080"/>
                  </a:moveTo>
                  <a:cubicBezTo>
                    <a:pt x="2329180" y="6355080"/>
                    <a:pt x="1530350" y="6024880"/>
                    <a:pt x="930910" y="5424170"/>
                  </a:cubicBezTo>
                  <a:cubicBezTo>
                    <a:pt x="330200" y="4824730"/>
                    <a:pt x="0" y="4025900"/>
                    <a:pt x="0" y="3177540"/>
                  </a:cubicBezTo>
                  <a:cubicBezTo>
                    <a:pt x="0" y="2329180"/>
                    <a:pt x="330200" y="1530350"/>
                    <a:pt x="930910" y="930910"/>
                  </a:cubicBezTo>
                  <a:cubicBezTo>
                    <a:pt x="1530350" y="330200"/>
                    <a:pt x="2329180" y="0"/>
                    <a:pt x="3177540" y="0"/>
                  </a:cubicBezTo>
                  <a:cubicBezTo>
                    <a:pt x="4025900" y="0"/>
                    <a:pt x="4824730" y="330200"/>
                    <a:pt x="5424170" y="930910"/>
                  </a:cubicBezTo>
                  <a:cubicBezTo>
                    <a:pt x="6024880" y="1531620"/>
                    <a:pt x="6355080" y="2329180"/>
                    <a:pt x="6355080" y="3177540"/>
                  </a:cubicBezTo>
                  <a:cubicBezTo>
                    <a:pt x="6355080" y="4025900"/>
                    <a:pt x="6024880" y="4824730"/>
                    <a:pt x="5424170" y="5424170"/>
                  </a:cubicBezTo>
                  <a:cubicBezTo>
                    <a:pt x="4824730" y="6024880"/>
                    <a:pt x="4025900" y="6355080"/>
                    <a:pt x="3177540" y="6355080"/>
                  </a:cubicBezTo>
                  <a:close/>
                  <a:moveTo>
                    <a:pt x="3177540" y="190500"/>
                  </a:moveTo>
                  <a:cubicBezTo>
                    <a:pt x="2379980" y="190500"/>
                    <a:pt x="1629410" y="501650"/>
                    <a:pt x="1065530" y="1065530"/>
                  </a:cubicBezTo>
                  <a:cubicBezTo>
                    <a:pt x="501650" y="1629410"/>
                    <a:pt x="190500" y="2379980"/>
                    <a:pt x="190500" y="3177540"/>
                  </a:cubicBezTo>
                  <a:cubicBezTo>
                    <a:pt x="190500" y="3975100"/>
                    <a:pt x="501650" y="4725670"/>
                    <a:pt x="1065530" y="5289550"/>
                  </a:cubicBezTo>
                  <a:cubicBezTo>
                    <a:pt x="1629410" y="5853430"/>
                    <a:pt x="2379980" y="6164580"/>
                    <a:pt x="3177540" y="6164580"/>
                  </a:cubicBezTo>
                  <a:cubicBezTo>
                    <a:pt x="3975100" y="6164580"/>
                    <a:pt x="4725670" y="5853430"/>
                    <a:pt x="5289550" y="5289550"/>
                  </a:cubicBezTo>
                  <a:cubicBezTo>
                    <a:pt x="5853430" y="4725670"/>
                    <a:pt x="6164580" y="3975100"/>
                    <a:pt x="6164580" y="3177540"/>
                  </a:cubicBezTo>
                  <a:cubicBezTo>
                    <a:pt x="6164580" y="2379980"/>
                    <a:pt x="5853430" y="1629410"/>
                    <a:pt x="5289550" y="1065530"/>
                  </a:cubicBezTo>
                  <a:cubicBezTo>
                    <a:pt x="4725670" y="501650"/>
                    <a:pt x="3975100" y="190500"/>
                    <a:pt x="3177540" y="190500"/>
                  </a:cubicBezTo>
                  <a:close/>
                </a:path>
              </a:pathLst>
            </a:custGeom>
            <a:solidFill>
              <a:srgbClr val="04383F"/>
            </a:solidFill>
          </p:spPr>
        </p:sp>
      </p:grpSp>
      <p:grpSp>
        <p:nvGrpSpPr>
          <p:cNvPr id="10" name="Group 10"/>
          <p:cNvGrpSpPr/>
          <p:nvPr/>
        </p:nvGrpSpPr>
        <p:grpSpPr>
          <a:xfrm>
            <a:off x="2470534" y="4055116"/>
            <a:ext cx="5595058" cy="1179720"/>
            <a:chOff x="0" y="0"/>
            <a:chExt cx="7460077" cy="1572959"/>
          </a:xfrm>
        </p:grpSpPr>
        <p:sp>
          <p:nvSpPr>
            <p:cNvPr id="11" name="TextBox 11"/>
            <p:cNvSpPr txBox="1"/>
            <p:nvPr/>
          </p:nvSpPr>
          <p:spPr>
            <a:xfrm>
              <a:off x="0" y="-38100"/>
              <a:ext cx="7460077" cy="1380067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>
                <a:lnSpc>
                  <a:spcPts val="2799"/>
                </a:lnSpc>
              </a:pPr>
              <a:r>
                <a:rPr lang="en-US" sz="1999" spc="239" dirty="0">
                  <a:solidFill>
                    <a:srgbClr val="FDFDFD"/>
                  </a:solidFill>
                  <a:latin typeface="CAT Neuzeit Italics"/>
                </a:rPr>
                <a:t>ФЕДЕРАЛЬНЫЙ ЗАКОН ОТ 29.12.2012 № 273-ФЗ «ОБ ОБРАЗОВАНИИ В РОССИЙСКОЙ ФЕДЕРАЦИИ»</a:t>
              </a:r>
            </a:p>
          </p:txBody>
        </p:sp>
        <p:sp>
          <p:nvSpPr>
            <p:cNvPr id="12" name="TextBox 12"/>
            <p:cNvSpPr txBox="1"/>
            <p:nvPr/>
          </p:nvSpPr>
          <p:spPr>
            <a:xfrm>
              <a:off x="0" y="1452309"/>
              <a:ext cx="7460077" cy="46101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>
                <a:lnSpc>
                  <a:spcPts val="3075"/>
                </a:lnSpc>
              </a:pPr>
              <a:endParaRPr dirty="0"/>
            </a:p>
          </p:txBody>
        </p:sp>
      </p:grpSp>
      <p:grpSp>
        <p:nvGrpSpPr>
          <p:cNvPr id="13" name="Group 13"/>
          <p:cNvGrpSpPr/>
          <p:nvPr/>
        </p:nvGrpSpPr>
        <p:grpSpPr>
          <a:xfrm rot="3994440">
            <a:off x="1185313" y="3963123"/>
            <a:ext cx="714890" cy="714890"/>
            <a:chOff x="0" y="0"/>
            <a:chExt cx="6350000" cy="6350000"/>
          </a:xfrm>
        </p:grpSpPr>
        <p:sp>
          <p:nvSpPr>
            <p:cNvPr id="14" name="Freeform 14"/>
            <p:cNvSpPr/>
            <p:nvPr/>
          </p:nvSpPr>
          <p:spPr>
            <a:xfrm>
              <a:off x="14167" y="0"/>
              <a:ext cx="6321665" cy="6350000"/>
            </a:xfrm>
            <a:custGeom>
              <a:avLst/>
              <a:gdLst/>
              <a:ahLst/>
              <a:cxnLst/>
              <a:rect l="l" t="t" r="r" b="b"/>
              <a:pathLst>
                <a:path w="6321665" h="6350000">
                  <a:moveTo>
                    <a:pt x="3160833" y="0"/>
                  </a:moveTo>
                  <a:lnTo>
                    <a:pt x="3160833" y="0"/>
                  </a:lnTo>
                  <a:cubicBezTo>
                    <a:pt x="4908795" y="7817"/>
                    <a:pt x="6321666" y="1427021"/>
                    <a:pt x="6321666" y="3175000"/>
                  </a:cubicBezTo>
                  <a:cubicBezTo>
                    <a:pt x="6321666" y="4922979"/>
                    <a:pt x="4908795" y="6342183"/>
                    <a:pt x="3160833" y="6350000"/>
                  </a:cubicBezTo>
                  <a:cubicBezTo>
                    <a:pt x="1412871" y="6342183"/>
                    <a:pt x="0" y="4922979"/>
                    <a:pt x="0" y="3175000"/>
                  </a:cubicBezTo>
                  <a:cubicBezTo>
                    <a:pt x="0" y="1427021"/>
                    <a:pt x="1412871" y="7817"/>
                    <a:pt x="3160833" y="0"/>
                  </a:cubicBezTo>
                  <a:close/>
                </a:path>
              </a:pathLst>
            </a:custGeom>
            <a:solidFill>
              <a:srgbClr val="FDFDFD"/>
            </a:solidFill>
          </p:spPr>
        </p:sp>
      </p:grpSp>
      <p:grpSp>
        <p:nvGrpSpPr>
          <p:cNvPr id="15" name="Group 15"/>
          <p:cNvGrpSpPr>
            <a:grpSpLocks noChangeAspect="1"/>
          </p:cNvGrpSpPr>
          <p:nvPr/>
        </p:nvGrpSpPr>
        <p:grpSpPr>
          <a:xfrm rot="3994440">
            <a:off x="1581273" y="4253379"/>
            <a:ext cx="450454" cy="450454"/>
            <a:chOff x="-2540" y="-2540"/>
            <a:chExt cx="6355080" cy="6355080"/>
          </a:xfrm>
        </p:grpSpPr>
        <p:sp>
          <p:nvSpPr>
            <p:cNvPr id="16" name="Freeform 16"/>
            <p:cNvSpPr/>
            <p:nvPr/>
          </p:nvSpPr>
          <p:spPr>
            <a:xfrm>
              <a:off x="-2540" y="-2540"/>
              <a:ext cx="6355080" cy="6355080"/>
            </a:xfrm>
            <a:custGeom>
              <a:avLst/>
              <a:gdLst/>
              <a:ahLst/>
              <a:cxnLst/>
              <a:rect l="l" t="t" r="r" b="b"/>
              <a:pathLst>
                <a:path w="6355080" h="6355080">
                  <a:moveTo>
                    <a:pt x="3177540" y="6355080"/>
                  </a:moveTo>
                  <a:cubicBezTo>
                    <a:pt x="2329180" y="6355080"/>
                    <a:pt x="1530350" y="6024880"/>
                    <a:pt x="930910" y="5424170"/>
                  </a:cubicBezTo>
                  <a:cubicBezTo>
                    <a:pt x="330200" y="4824730"/>
                    <a:pt x="0" y="4025900"/>
                    <a:pt x="0" y="3177540"/>
                  </a:cubicBezTo>
                  <a:cubicBezTo>
                    <a:pt x="0" y="2329180"/>
                    <a:pt x="330200" y="1530350"/>
                    <a:pt x="930910" y="930910"/>
                  </a:cubicBezTo>
                  <a:cubicBezTo>
                    <a:pt x="1530350" y="330200"/>
                    <a:pt x="2329180" y="0"/>
                    <a:pt x="3177540" y="0"/>
                  </a:cubicBezTo>
                  <a:cubicBezTo>
                    <a:pt x="4025900" y="0"/>
                    <a:pt x="4824730" y="330200"/>
                    <a:pt x="5424170" y="930910"/>
                  </a:cubicBezTo>
                  <a:cubicBezTo>
                    <a:pt x="6024880" y="1531620"/>
                    <a:pt x="6355080" y="2329180"/>
                    <a:pt x="6355080" y="3177540"/>
                  </a:cubicBezTo>
                  <a:cubicBezTo>
                    <a:pt x="6355080" y="4025900"/>
                    <a:pt x="6024880" y="4824730"/>
                    <a:pt x="5424170" y="5424170"/>
                  </a:cubicBezTo>
                  <a:cubicBezTo>
                    <a:pt x="4824730" y="6024880"/>
                    <a:pt x="4025900" y="6355080"/>
                    <a:pt x="3177540" y="6355080"/>
                  </a:cubicBezTo>
                  <a:close/>
                  <a:moveTo>
                    <a:pt x="3177540" y="190500"/>
                  </a:moveTo>
                  <a:cubicBezTo>
                    <a:pt x="2379980" y="190500"/>
                    <a:pt x="1629410" y="501650"/>
                    <a:pt x="1065530" y="1065530"/>
                  </a:cubicBezTo>
                  <a:cubicBezTo>
                    <a:pt x="501650" y="1629410"/>
                    <a:pt x="190500" y="2379980"/>
                    <a:pt x="190500" y="3177540"/>
                  </a:cubicBezTo>
                  <a:cubicBezTo>
                    <a:pt x="190500" y="3975100"/>
                    <a:pt x="501650" y="4725670"/>
                    <a:pt x="1065530" y="5289550"/>
                  </a:cubicBezTo>
                  <a:cubicBezTo>
                    <a:pt x="1629410" y="5853430"/>
                    <a:pt x="2379980" y="6164580"/>
                    <a:pt x="3177540" y="6164580"/>
                  </a:cubicBezTo>
                  <a:cubicBezTo>
                    <a:pt x="3975100" y="6164580"/>
                    <a:pt x="4725670" y="5853430"/>
                    <a:pt x="5289550" y="5289550"/>
                  </a:cubicBezTo>
                  <a:cubicBezTo>
                    <a:pt x="5853430" y="4725670"/>
                    <a:pt x="6164580" y="3975100"/>
                    <a:pt x="6164580" y="3177540"/>
                  </a:cubicBezTo>
                  <a:cubicBezTo>
                    <a:pt x="6164580" y="2379980"/>
                    <a:pt x="5853430" y="1629410"/>
                    <a:pt x="5289550" y="1065530"/>
                  </a:cubicBezTo>
                  <a:cubicBezTo>
                    <a:pt x="4725670" y="501650"/>
                    <a:pt x="3975100" y="190500"/>
                    <a:pt x="3177540" y="190500"/>
                  </a:cubicBezTo>
                  <a:close/>
                </a:path>
              </a:pathLst>
            </a:custGeom>
            <a:solidFill>
              <a:srgbClr val="04383F"/>
            </a:solidFill>
          </p:spPr>
        </p:sp>
      </p:grpSp>
      <p:sp>
        <p:nvSpPr>
          <p:cNvPr id="17" name="TextBox 17"/>
          <p:cNvSpPr txBox="1"/>
          <p:nvPr/>
        </p:nvSpPr>
        <p:spPr>
          <a:xfrm>
            <a:off x="11658600" y="6515100"/>
            <a:ext cx="5943600" cy="2513509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2799"/>
              </a:lnSpc>
            </a:pPr>
            <a:r>
              <a:rPr lang="en-US" sz="1999" spc="239" dirty="0">
                <a:solidFill>
                  <a:srgbClr val="FDFDFD"/>
                </a:solidFill>
                <a:latin typeface="CAT Neuzeit Italics"/>
              </a:rPr>
              <a:t>ПРИКАЗ МИНИСТЕРСТВА ОБРАЗОВАНИЯ ОРЕНБУРГСКОЙ ОБЛАСТИ ОТ </a:t>
            </a:r>
            <a:r>
              <a:rPr lang="en-US" sz="1999" spc="239" dirty="0" smtClean="0">
                <a:solidFill>
                  <a:srgbClr val="FDFDFD"/>
                </a:solidFill>
                <a:latin typeface="CAT Neuzeit Italics"/>
              </a:rPr>
              <a:t>17.12.2020 </a:t>
            </a:r>
            <a:endParaRPr lang="ru-RU" sz="1999" spc="239" dirty="0" smtClean="0">
              <a:solidFill>
                <a:srgbClr val="FDFDFD"/>
              </a:solidFill>
              <a:latin typeface="CAT Neuzeit Italics"/>
            </a:endParaRPr>
          </a:p>
          <a:p>
            <a:pPr>
              <a:lnSpc>
                <a:spcPts val="2799"/>
              </a:lnSpc>
            </a:pPr>
            <a:r>
              <a:rPr lang="en-US" sz="1999" spc="239" dirty="0" smtClean="0">
                <a:solidFill>
                  <a:srgbClr val="FDFDFD"/>
                </a:solidFill>
                <a:latin typeface="CAT Neuzeit Italics"/>
              </a:rPr>
              <a:t> </a:t>
            </a:r>
            <a:r>
              <a:rPr lang="en-US" sz="1999" spc="239" dirty="0">
                <a:solidFill>
                  <a:srgbClr val="FDFDFD"/>
                </a:solidFill>
                <a:latin typeface="CAT Neuzeit Italics"/>
              </a:rPr>
              <a:t>№ 01-21/1706 "ОБ УТВЕРЖДЕНИИ РЕГИОНАЛЬНОЙ ПРОГРАММЫ РЕАЛИЗАЦИИ ЦЕЛЕВОЙ МОДЕЛИ НАСТАВНИЧЕСТВА"</a:t>
            </a:r>
          </a:p>
        </p:txBody>
      </p:sp>
      <p:grpSp>
        <p:nvGrpSpPr>
          <p:cNvPr id="18" name="Group 18"/>
          <p:cNvGrpSpPr/>
          <p:nvPr/>
        </p:nvGrpSpPr>
        <p:grpSpPr>
          <a:xfrm rot="3994440">
            <a:off x="10367812" y="6429265"/>
            <a:ext cx="714890" cy="714890"/>
            <a:chOff x="0" y="0"/>
            <a:chExt cx="6350000" cy="6350000"/>
          </a:xfrm>
        </p:grpSpPr>
        <p:sp>
          <p:nvSpPr>
            <p:cNvPr id="19" name="Freeform 19"/>
            <p:cNvSpPr/>
            <p:nvPr/>
          </p:nvSpPr>
          <p:spPr>
            <a:xfrm>
              <a:off x="14167" y="0"/>
              <a:ext cx="6321665" cy="6350000"/>
            </a:xfrm>
            <a:custGeom>
              <a:avLst/>
              <a:gdLst/>
              <a:ahLst/>
              <a:cxnLst/>
              <a:rect l="l" t="t" r="r" b="b"/>
              <a:pathLst>
                <a:path w="6321665" h="6350000">
                  <a:moveTo>
                    <a:pt x="3160833" y="0"/>
                  </a:moveTo>
                  <a:lnTo>
                    <a:pt x="3160833" y="0"/>
                  </a:lnTo>
                  <a:cubicBezTo>
                    <a:pt x="4908795" y="7817"/>
                    <a:pt x="6321666" y="1427021"/>
                    <a:pt x="6321666" y="3175000"/>
                  </a:cubicBezTo>
                  <a:cubicBezTo>
                    <a:pt x="6321666" y="4922979"/>
                    <a:pt x="4908795" y="6342183"/>
                    <a:pt x="3160833" y="6350000"/>
                  </a:cubicBezTo>
                  <a:cubicBezTo>
                    <a:pt x="1412871" y="6342183"/>
                    <a:pt x="0" y="4922979"/>
                    <a:pt x="0" y="3175000"/>
                  </a:cubicBezTo>
                  <a:cubicBezTo>
                    <a:pt x="0" y="1427021"/>
                    <a:pt x="1412871" y="7817"/>
                    <a:pt x="3160833" y="0"/>
                  </a:cubicBezTo>
                  <a:close/>
                </a:path>
              </a:pathLst>
            </a:custGeom>
            <a:solidFill>
              <a:srgbClr val="FDFDFD"/>
            </a:solidFill>
          </p:spPr>
        </p:sp>
      </p:grpSp>
      <p:grpSp>
        <p:nvGrpSpPr>
          <p:cNvPr id="20" name="Group 20"/>
          <p:cNvGrpSpPr>
            <a:grpSpLocks noChangeAspect="1"/>
          </p:cNvGrpSpPr>
          <p:nvPr/>
        </p:nvGrpSpPr>
        <p:grpSpPr>
          <a:xfrm rot="3994440">
            <a:off x="10828698" y="6735368"/>
            <a:ext cx="450454" cy="450454"/>
            <a:chOff x="-2540" y="-2540"/>
            <a:chExt cx="6355080" cy="6355080"/>
          </a:xfrm>
        </p:grpSpPr>
        <p:sp>
          <p:nvSpPr>
            <p:cNvPr id="21" name="Freeform 21"/>
            <p:cNvSpPr/>
            <p:nvPr/>
          </p:nvSpPr>
          <p:spPr>
            <a:xfrm>
              <a:off x="-2540" y="-2540"/>
              <a:ext cx="6355080" cy="6355080"/>
            </a:xfrm>
            <a:custGeom>
              <a:avLst/>
              <a:gdLst/>
              <a:ahLst/>
              <a:cxnLst/>
              <a:rect l="l" t="t" r="r" b="b"/>
              <a:pathLst>
                <a:path w="6355080" h="6355080">
                  <a:moveTo>
                    <a:pt x="3177540" y="6355080"/>
                  </a:moveTo>
                  <a:cubicBezTo>
                    <a:pt x="2329180" y="6355080"/>
                    <a:pt x="1530350" y="6024880"/>
                    <a:pt x="930910" y="5424170"/>
                  </a:cubicBezTo>
                  <a:cubicBezTo>
                    <a:pt x="330200" y="4824730"/>
                    <a:pt x="0" y="4025900"/>
                    <a:pt x="0" y="3177540"/>
                  </a:cubicBezTo>
                  <a:cubicBezTo>
                    <a:pt x="0" y="2329180"/>
                    <a:pt x="330200" y="1530350"/>
                    <a:pt x="930910" y="930910"/>
                  </a:cubicBezTo>
                  <a:cubicBezTo>
                    <a:pt x="1530350" y="330200"/>
                    <a:pt x="2329180" y="0"/>
                    <a:pt x="3177540" y="0"/>
                  </a:cubicBezTo>
                  <a:cubicBezTo>
                    <a:pt x="4025900" y="0"/>
                    <a:pt x="4824730" y="330200"/>
                    <a:pt x="5424170" y="930910"/>
                  </a:cubicBezTo>
                  <a:cubicBezTo>
                    <a:pt x="6024880" y="1531620"/>
                    <a:pt x="6355080" y="2329180"/>
                    <a:pt x="6355080" y="3177540"/>
                  </a:cubicBezTo>
                  <a:cubicBezTo>
                    <a:pt x="6355080" y="4025900"/>
                    <a:pt x="6024880" y="4824730"/>
                    <a:pt x="5424170" y="5424170"/>
                  </a:cubicBezTo>
                  <a:cubicBezTo>
                    <a:pt x="4824730" y="6024880"/>
                    <a:pt x="4025900" y="6355080"/>
                    <a:pt x="3177540" y="6355080"/>
                  </a:cubicBezTo>
                  <a:close/>
                  <a:moveTo>
                    <a:pt x="3177540" y="190500"/>
                  </a:moveTo>
                  <a:cubicBezTo>
                    <a:pt x="2379980" y="190500"/>
                    <a:pt x="1629410" y="501650"/>
                    <a:pt x="1065530" y="1065530"/>
                  </a:cubicBezTo>
                  <a:cubicBezTo>
                    <a:pt x="501650" y="1629410"/>
                    <a:pt x="190500" y="2379980"/>
                    <a:pt x="190500" y="3177540"/>
                  </a:cubicBezTo>
                  <a:cubicBezTo>
                    <a:pt x="190500" y="3975100"/>
                    <a:pt x="501650" y="4725670"/>
                    <a:pt x="1065530" y="5289550"/>
                  </a:cubicBezTo>
                  <a:cubicBezTo>
                    <a:pt x="1629410" y="5853430"/>
                    <a:pt x="2379980" y="6164580"/>
                    <a:pt x="3177540" y="6164580"/>
                  </a:cubicBezTo>
                  <a:cubicBezTo>
                    <a:pt x="3975100" y="6164580"/>
                    <a:pt x="4725670" y="5853430"/>
                    <a:pt x="5289550" y="5289550"/>
                  </a:cubicBezTo>
                  <a:cubicBezTo>
                    <a:pt x="5853430" y="4725670"/>
                    <a:pt x="6164580" y="3975100"/>
                    <a:pt x="6164580" y="3177540"/>
                  </a:cubicBezTo>
                  <a:cubicBezTo>
                    <a:pt x="6164580" y="2379980"/>
                    <a:pt x="5853430" y="1629410"/>
                    <a:pt x="5289550" y="1065530"/>
                  </a:cubicBezTo>
                  <a:cubicBezTo>
                    <a:pt x="4725670" y="501650"/>
                    <a:pt x="3975100" y="190500"/>
                    <a:pt x="3177540" y="190500"/>
                  </a:cubicBezTo>
                  <a:close/>
                </a:path>
              </a:pathLst>
            </a:custGeom>
            <a:solidFill>
              <a:srgbClr val="04383F"/>
            </a:solidFill>
          </p:spPr>
        </p:sp>
      </p:grpSp>
      <p:grpSp>
        <p:nvGrpSpPr>
          <p:cNvPr id="22" name="Group 22"/>
          <p:cNvGrpSpPr/>
          <p:nvPr/>
        </p:nvGrpSpPr>
        <p:grpSpPr>
          <a:xfrm>
            <a:off x="11811000" y="3924300"/>
            <a:ext cx="6096000" cy="1884570"/>
            <a:chOff x="0" y="0"/>
            <a:chExt cx="7460077" cy="2512759"/>
          </a:xfrm>
        </p:grpSpPr>
        <p:sp>
          <p:nvSpPr>
            <p:cNvPr id="23" name="TextBox 23"/>
            <p:cNvSpPr txBox="1"/>
            <p:nvPr/>
          </p:nvSpPr>
          <p:spPr>
            <a:xfrm>
              <a:off x="0" y="-38100"/>
              <a:ext cx="7460077" cy="2319867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>
                <a:lnSpc>
                  <a:spcPts val="2799"/>
                </a:lnSpc>
              </a:pPr>
              <a:r>
                <a:rPr lang="en-US" sz="1999" spc="239" dirty="0">
                  <a:solidFill>
                    <a:srgbClr val="FDFDFD"/>
                  </a:solidFill>
                  <a:latin typeface="CAT Neuzeit Italics"/>
                </a:rPr>
                <a:t>УКАЗ ПРЕЗИДЕНТА РФ ОТ 07.05.2018. № 204 «О НАЦИОНАЛЬНЫХ ЦЕЛЯХ И СТРАТЕГИЧЕСКИХ ЗАДАЧАХ РАЗВИТИЯ РОССИЙСКОЙ ФЕДЕРАЦИИ НА ПЕРИОД ДО 2024 ГОДА» </a:t>
              </a:r>
            </a:p>
          </p:txBody>
        </p:sp>
        <p:sp>
          <p:nvSpPr>
            <p:cNvPr id="24" name="TextBox 24"/>
            <p:cNvSpPr txBox="1"/>
            <p:nvPr/>
          </p:nvSpPr>
          <p:spPr>
            <a:xfrm>
              <a:off x="0" y="2392109"/>
              <a:ext cx="7460077" cy="46101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>
                <a:lnSpc>
                  <a:spcPts val="3075"/>
                </a:lnSpc>
              </a:pPr>
              <a:endParaRPr dirty="0"/>
            </a:p>
          </p:txBody>
        </p:sp>
      </p:grpSp>
      <p:grpSp>
        <p:nvGrpSpPr>
          <p:cNvPr id="25" name="Group 25"/>
          <p:cNvGrpSpPr/>
          <p:nvPr/>
        </p:nvGrpSpPr>
        <p:grpSpPr>
          <a:xfrm rot="3994440">
            <a:off x="10400275" y="3963123"/>
            <a:ext cx="714890" cy="714890"/>
            <a:chOff x="0" y="0"/>
            <a:chExt cx="6350000" cy="6350000"/>
          </a:xfrm>
        </p:grpSpPr>
        <p:sp>
          <p:nvSpPr>
            <p:cNvPr id="26" name="Freeform 26"/>
            <p:cNvSpPr/>
            <p:nvPr/>
          </p:nvSpPr>
          <p:spPr>
            <a:xfrm>
              <a:off x="14167" y="0"/>
              <a:ext cx="6321665" cy="6350000"/>
            </a:xfrm>
            <a:custGeom>
              <a:avLst/>
              <a:gdLst/>
              <a:ahLst/>
              <a:cxnLst/>
              <a:rect l="l" t="t" r="r" b="b"/>
              <a:pathLst>
                <a:path w="6321665" h="6350000">
                  <a:moveTo>
                    <a:pt x="3160833" y="0"/>
                  </a:moveTo>
                  <a:lnTo>
                    <a:pt x="3160833" y="0"/>
                  </a:lnTo>
                  <a:cubicBezTo>
                    <a:pt x="4908795" y="7817"/>
                    <a:pt x="6321666" y="1427021"/>
                    <a:pt x="6321666" y="3175000"/>
                  </a:cubicBezTo>
                  <a:cubicBezTo>
                    <a:pt x="6321666" y="4922979"/>
                    <a:pt x="4908795" y="6342183"/>
                    <a:pt x="3160833" y="6350000"/>
                  </a:cubicBezTo>
                  <a:cubicBezTo>
                    <a:pt x="1412871" y="6342183"/>
                    <a:pt x="0" y="4922979"/>
                    <a:pt x="0" y="3175000"/>
                  </a:cubicBezTo>
                  <a:cubicBezTo>
                    <a:pt x="0" y="1427021"/>
                    <a:pt x="1412871" y="7817"/>
                    <a:pt x="3160833" y="0"/>
                  </a:cubicBezTo>
                  <a:close/>
                </a:path>
              </a:pathLst>
            </a:custGeom>
            <a:solidFill>
              <a:srgbClr val="FDFDFD"/>
            </a:solidFill>
          </p:spPr>
        </p:sp>
      </p:grpSp>
      <p:grpSp>
        <p:nvGrpSpPr>
          <p:cNvPr id="27" name="Group 27"/>
          <p:cNvGrpSpPr>
            <a:grpSpLocks noChangeAspect="1"/>
          </p:cNvGrpSpPr>
          <p:nvPr/>
        </p:nvGrpSpPr>
        <p:grpSpPr>
          <a:xfrm rot="3994440">
            <a:off x="10796235" y="4253379"/>
            <a:ext cx="450454" cy="450454"/>
            <a:chOff x="-2540" y="-2540"/>
            <a:chExt cx="6355080" cy="6355080"/>
          </a:xfrm>
        </p:grpSpPr>
        <p:sp>
          <p:nvSpPr>
            <p:cNvPr id="28" name="Freeform 28"/>
            <p:cNvSpPr/>
            <p:nvPr/>
          </p:nvSpPr>
          <p:spPr>
            <a:xfrm>
              <a:off x="-2540" y="-2540"/>
              <a:ext cx="6355080" cy="6355080"/>
            </a:xfrm>
            <a:custGeom>
              <a:avLst/>
              <a:gdLst/>
              <a:ahLst/>
              <a:cxnLst/>
              <a:rect l="l" t="t" r="r" b="b"/>
              <a:pathLst>
                <a:path w="6355080" h="6355080">
                  <a:moveTo>
                    <a:pt x="3177540" y="6355080"/>
                  </a:moveTo>
                  <a:cubicBezTo>
                    <a:pt x="2329180" y="6355080"/>
                    <a:pt x="1530350" y="6024880"/>
                    <a:pt x="930910" y="5424170"/>
                  </a:cubicBezTo>
                  <a:cubicBezTo>
                    <a:pt x="330200" y="4824730"/>
                    <a:pt x="0" y="4025900"/>
                    <a:pt x="0" y="3177540"/>
                  </a:cubicBezTo>
                  <a:cubicBezTo>
                    <a:pt x="0" y="2329180"/>
                    <a:pt x="330200" y="1530350"/>
                    <a:pt x="930910" y="930910"/>
                  </a:cubicBezTo>
                  <a:cubicBezTo>
                    <a:pt x="1530350" y="330200"/>
                    <a:pt x="2329180" y="0"/>
                    <a:pt x="3177540" y="0"/>
                  </a:cubicBezTo>
                  <a:cubicBezTo>
                    <a:pt x="4025900" y="0"/>
                    <a:pt x="4824730" y="330200"/>
                    <a:pt x="5424170" y="930910"/>
                  </a:cubicBezTo>
                  <a:cubicBezTo>
                    <a:pt x="6024880" y="1531620"/>
                    <a:pt x="6355080" y="2329180"/>
                    <a:pt x="6355080" y="3177540"/>
                  </a:cubicBezTo>
                  <a:cubicBezTo>
                    <a:pt x="6355080" y="4025900"/>
                    <a:pt x="6024880" y="4824730"/>
                    <a:pt x="5424170" y="5424170"/>
                  </a:cubicBezTo>
                  <a:cubicBezTo>
                    <a:pt x="4824730" y="6024880"/>
                    <a:pt x="4025900" y="6355080"/>
                    <a:pt x="3177540" y="6355080"/>
                  </a:cubicBezTo>
                  <a:close/>
                  <a:moveTo>
                    <a:pt x="3177540" y="190500"/>
                  </a:moveTo>
                  <a:cubicBezTo>
                    <a:pt x="2379980" y="190500"/>
                    <a:pt x="1629410" y="501650"/>
                    <a:pt x="1065530" y="1065530"/>
                  </a:cubicBezTo>
                  <a:cubicBezTo>
                    <a:pt x="501650" y="1629410"/>
                    <a:pt x="190500" y="2379980"/>
                    <a:pt x="190500" y="3177540"/>
                  </a:cubicBezTo>
                  <a:cubicBezTo>
                    <a:pt x="190500" y="3975100"/>
                    <a:pt x="501650" y="4725670"/>
                    <a:pt x="1065530" y="5289550"/>
                  </a:cubicBezTo>
                  <a:cubicBezTo>
                    <a:pt x="1629410" y="5853430"/>
                    <a:pt x="2379980" y="6164580"/>
                    <a:pt x="3177540" y="6164580"/>
                  </a:cubicBezTo>
                  <a:cubicBezTo>
                    <a:pt x="3975100" y="6164580"/>
                    <a:pt x="4725670" y="5853430"/>
                    <a:pt x="5289550" y="5289550"/>
                  </a:cubicBezTo>
                  <a:cubicBezTo>
                    <a:pt x="5853430" y="4725670"/>
                    <a:pt x="6164580" y="3975100"/>
                    <a:pt x="6164580" y="3177540"/>
                  </a:cubicBezTo>
                  <a:cubicBezTo>
                    <a:pt x="6164580" y="2379980"/>
                    <a:pt x="5853430" y="1629410"/>
                    <a:pt x="5289550" y="1065530"/>
                  </a:cubicBezTo>
                  <a:cubicBezTo>
                    <a:pt x="4725670" y="501650"/>
                    <a:pt x="3975100" y="190500"/>
                    <a:pt x="3177540" y="190500"/>
                  </a:cubicBezTo>
                  <a:close/>
                </a:path>
              </a:pathLst>
            </a:custGeom>
            <a:solidFill>
              <a:srgbClr val="04383F"/>
            </a:solidFill>
          </p:spPr>
        </p:sp>
      </p:grpSp>
      <p:sp>
        <p:nvSpPr>
          <p:cNvPr id="29" name="AutoShape 29"/>
          <p:cNvSpPr/>
          <p:nvPr/>
        </p:nvSpPr>
        <p:spPr>
          <a:xfrm>
            <a:off x="-211377" y="-211377"/>
            <a:ext cx="1284046" cy="2790356"/>
          </a:xfrm>
          <a:prstGeom prst="rect">
            <a:avLst/>
          </a:prstGeom>
          <a:solidFill>
            <a:srgbClr val="FDFDFD"/>
          </a:solidFill>
        </p:spPr>
      </p:sp>
      <p:sp>
        <p:nvSpPr>
          <p:cNvPr id="30" name="AutoShape 30"/>
          <p:cNvSpPr/>
          <p:nvPr/>
        </p:nvSpPr>
        <p:spPr>
          <a:xfrm>
            <a:off x="-2248154" y="1456849"/>
            <a:ext cx="10869754" cy="125413"/>
          </a:xfrm>
          <a:prstGeom prst="rect">
            <a:avLst/>
          </a:prstGeom>
          <a:solidFill>
            <a:srgbClr val="04383F"/>
          </a:solidFill>
        </p:spPr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4383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5856598" y="4231629"/>
            <a:ext cx="11283617" cy="468695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3779"/>
              </a:lnSpc>
            </a:pPr>
            <a:r>
              <a:rPr lang="en-US" sz="2699" spc="323" dirty="0">
                <a:solidFill>
                  <a:srgbClr val="FDFDFD"/>
                </a:solidFill>
                <a:latin typeface="CAT Neuzeit Italics"/>
              </a:rPr>
              <a:t>СОЗДАНИЕ УСЛОВИЙ ДЛЯ ФОРМИРОВАНИЯ ЭФФЕКТИВНОЙ СИСТЕМЫ ПОДДЕРЖКИ, САМООПРЕДЕЛЕНИЯ                                   И ПРОФЕССИОНАЛЬНОЙ ОРИЕНТАЦИИ ВСЕХ ОБУЧАЮЩИХСЯ В ВОЗРАСТЕ ОТ 10 ЛЕТ, ПРОФЕССИОНАЛЬНОЕ РАЗВИТИЕ И САМОРЕАЛИЗАЦИЯ ПЕДАГОГИЧЕСКИХ РАБОТНИКОВ РАЗНЫХ УРОВНЕЙ ОБРАЗОВАНИЯ И МОЛОДЫХ СПЕЦИАЛИСТОВ, ПРОЖИВАЮЩИХ НА ТЕРРИТОРИИ ОРЕНБУРГСКОЙ ОБЛАСТИ</a:t>
            </a:r>
          </a:p>
        </p:txBody>
      </p:sp>
      <p:sp>
        <p:nvSpPr>
          <p:cNvPr id="3" name="AutoShape 3"/>
          <p:cNvSpPr/>
          <p:nvPr/>
        </p:nvSpPr>
        <p:spPr>
          <a:xfrm>
            <a:off x="14430812" y="-228992"/>
            <a:ext cx="4086181" cy="3387522"/>
          </a:xfrm>
          <a:prstGeom prst="rect">
            <a:avLst/>
          </a:prstGeom>
          <a:solidFill>
            <a:srgbClr val="FDFDFD"/>
          </a:solidFill>
        </p:spPr>
      </p:sp>
      <p:grpSp>
        <p:nvGrpSpPr>
          <p:cNvPr id="4" name="Group 4"/>
          <p:cNvGrpSpPr/>
          <p:nvPr/>
        </p:nvGrpSpPr>
        <p:grpSpPr>
          <a:xfrm>
            <a:off x="1072668" y="7371057"/>
            <a:ext cx="1887243" cy="1887243"/>
            <a:chOff x="0" y="0"/>
            <a:chExt cx="6350000" cy="6350000"/>
          </a:xfrm>
        </p:grpSpPr>
        <p:sp>
          <p:nvSpPr>
            <p:cNvPr id="5" name="Freeform 5"/>
            <p:cNvSpPr/>
            <p:nvPr/>
          </p:nvSpPr>
          <p:spPr>
            <a:xfrm>
              <a:off x="14167" y="0"/>
              <a:ext cx="6321665" cy="6350000"/>
            </a:xfrm>
            <a:custGeom>
              <a:avLst/>
              <a:gdLst/>
              <a:ahLst/>
              <a:cxnLst/>
              <a:rect l="l" t="t" r="r" b="b"/>
              <a:pathLst>
                <a:path w="6321665" h="6350000">
                  <a:moveTo>
                    <a:pt x="3160833" y="0"/>
                  </a:moveTo>
                  <a:lnTo>
                    <a:pt x="3160833" y="0"/>
                  </a:lnTo>
                  <a:cubicBezTo>
                    <a:pt x="4908795" y="7817"/>
                    <a:pt x="6321666" y="1427021"/>
                    <a:pt x="6321666" y="3175000"/>
                  </a:cubicBezTo>
                  <a:cubicBezTo>
                    <a:pt x="6321666" y="4922979"/>
                    <a:pt x="4908795" y="6342183"/>
                    <a:pt x="3160833" y="6350000"/>
                  </a:cubicBezTo>
                  <a:cubicBezTo>
                    <a:pt x="1412871" y="6342183"/>
                    <a:pt x="0" y="4922979"/>
                    <a:pt x="0" y="3175000"/>
                  </a:cubicBezTo>
                  <a:cubicBezTo>
                    <a:pt x="0" y="1427021"/>
                    <a:pt x="1412871" y="7817"/>
                    <a:pt x="3160833" y="0"/>
                  </a:cubicBezTo>
                  <a:close/>
                </a:path>
              </a:pathLst>
            </a:custGeom>
            <a:solidFill>
              <a:srgbClr val="FDFDFD"/>
            </a:solidFill>
          </p:spPr>
        </p:sp>
      </p:grpSp>
      <p:grpSp>
        <p:nvGrpSpPr>
          <p:cNvPr id="6" name="Group 6"/>
          <p:cNvGrpSpPr>
            <a:grpSpLocks noChangeAspect="1"/>
          </p:cNvGrpSpPr>
          <p:nvPr/>
        </p:nvGrpSpPr>
        <p:grpSpPr>
          <a:xfrm>
            <a:off x="1965132" y="7182178"/>
            <a:ext cx="1319595" cy="1319595"/>
            <a:chOff x="-2540" y="-2540"/>
            <a:chExt cx="6355080" cy="6355080"/>
          </a:xfrm>
        </p:grpSpPr>
        <p:sp>
          <p:nvSpPr>
            <p:cNvPr id="7" name="Freeform 7"/>
            <p:cNvSpPr/>
            <p:nvPr/>
          </p:nvSpPr>
          <p:spPr>
            <a:xfrm>
              <a:off x="-2540" y="-2540"/>
              <a:ext cx="6355080" cy="6355080"/>
            </a:xfrm>
            <a:custGeom>
              <a:avLst/>
              <a:gdLst/>
              <a:ahLst/>
              <a:cxnLst/>
              <a:rect l="l" t="t" r="r" b="b"/>
              <a:pathLst>
                <a:path w="6355080" h="6355080">
                  <a:moveTo>
                    <a:pt x="3177540" y="6355080"/>
                  </a:moveTo>
                  <a:cubicBezTo>
                    <a:pt x="2329180" y="6355080"/>
                    <a:pt x="1530350" y="6024880"/>
                    <a:pt x="930910" y="5424170"/>
                  </a:cubicBezTo>
                  <a:cubicBezTo>
                    <a:pt x="330200" y="4824730"/>
                    <a:pt x="0" y="4025900"/>
                    <a:pt x="0" y="3177540"/>
                  </a:cubicBezTo>
                  <a:cubicBezTo>
                    <a:pt x="0" y="2329180"/>
                    <a:pt x="330200" y="1530350"/>
                    <a:pt x="930910" y="930910"/>
                  </a:cubicBezTo>
                  <a:cubicBezTo>
                    <a:pt x="1530350" y="330200"/>
                    <a:pt x="2329180" y="0"/>
                    <a:pt x="3177540" y="0"/>
                  </a:cubicBezTo>
                  <a:cubicBezTo>
                    <a:pt x="4025900" y="0"/>
                    <a:pt x="4824730" y="330200"/>
                    <a:pt x="5424170" y="930910"/>
                  </a:cubicBezTo>
                  <a:cubicBezTo>
                    <a:pt x="6024880" y="1531620"/>
                    <a:pt x="6355080" y="2329180"/>
                    <a:pt x="6355080" y="3177540"/>
                  </a:cubicBezTo>
                  <a:cubicBezTo>
                    <a:pt x="6355080" y="4025900"/>
                    <a:pt x="6024880" y="4824730"/>
                    <a:pt x="5424170" y="5424170"/>
                  </a:cubicBezTo>
                  <a:cubicBezTo>
                    <a:pt x="4824730" y="6024880"/>
                    <a:pt x="4025900" y="6355080"/>
                    <a:pt x="3177540" y="6355080"/>
                  </a:cubicBezTo>
                  <a:close/>
                  <a:moveTo>
                    <a:pt x="3177540" y="190500"/>
                  </a:moveTo>
                  <a:cubicBezTo>
                    <a:pt x="2379980" y="190500"/>
                    <a:pt x="1629410" y="501650"/>
                    <a:pt x="1065530" y="1065530"/>
                  </a:cubicBezTo>
                  <a:cubicBezTo>
                    <a:pt x="501650" y="1629410"/>
                    <a:pt x="190500" y="2379980"/>
                    <a:pt x="190500" y="3177540"/>
                  </a:cubicBezTo>
                  <a:cubicBezTo>
                    <a:pt x="190500" y="3975100"/>
                    <a:pt x="501650" y="4725670"/>
                    <a:pt x="1065530" y="5289550"/>
                  </a:cubicBezTo>
                  <a:cubicBezTo>
                    <a:pt x="1629410" y="5853430"/>
                    <a:pt x="2379980" y="6164580"/>
                    <a:pt x="3177540" y="6164580"/>
                  </a:cubicBezTo>
                  <a:cubicBezTo>
                    <a:pt x="3975100" y="6164580"/>
                    <a:pt x="4725670" y="5853430"/>
                    <a:pt x="5289550" y="5289550"/>
                  </a:cubicBezTo>
                  <a:cubicBezTo>
                    <a:pt x="5853430" y="4725670"/>
                    <a:pt x="6164580" y="3975100"/>
                    <a:pt x="6164580" y="3177540"/>
                  </a:cubicBezTo>
                  <a:cubicBezTo>
                    <a:pt x="6164580" y="2379980"/>
                    <a:pt x="5853430" y="1629410"/>
                    <a:pt x="5289550" y="1065530"/>
                  </a:cubicBezTo>
                  <a:cubicBezTo>
                    <a:pt x="4725670" y="501650"/>
                    <a:pt x="3975100" y="190500"/>
                    <a:pt x="3177540" y="190500"/>
                  </a:cubicBezTo>
                  <a:close/>
                </a:path>
              </a:pathLst>
            </a:custGeom>
            <a:solidFill>
              <a:srgbClr val="318F9A"/>
            </a:solidFill>
          </p:spPr>
        </p:sp>
      </p:grpSp>
      <p:sp>
        <p:nvSpPr>
          <p:cNvPr id="8" name="AutoShape 8"/>
          <p:cNvSpPr/>
          <p:nvPr/>
        </p:nvSpPr>
        <p:spPr>
          <a:xfrm>
            <a:off x="17140215" y="-2738378"/>
            <a:ext cx="119085" cy="8229600"/>
          </a:xfrm>
          <a:prstGeom prst="rect">
            <a:avLst/>
          </a:prstGeom>
          <a:solidFill>
            <a:srgbClr val="318F9A"/>
          </a:solidFill>
        </p:spPr>
      </p:sp>
      <p:grpSp>
        <p:nvGrpSpPr>
          <p:cNvPr id="9" name="Group 9"/>
          <p:cNvGrpSpPr/>
          <p:nvPr/>
        </p:nvGrpSpPr>
        <p:grpSpPr>
          <a:xfrm>
            <a:off x="-2362178" y="1608249"/>
            <a:ext cx="10869754" cy="1747613"/>
            <a:chOff x="0" y="0"/>
            <a:chExt cx="14493006" cy="2330150"/>
          </a:xfrm>
        </p:grpSpPr>
        <p:sp>
          <p:nvSpPr>
            <p:cNvPr id="10" name="TextBox 10"/>
            <p:cNvSpPr txBox="1"/>
            <p:nvPr/>
          </p:nvSpPr>
          <p:spPr>
            <a:xfrm>
              <a:off x="4811615" y="-161925"/>
              <a:ext cx="9605501" cy="168592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>
                <a:lnSpc>
                  <a:spcPts val="10500"/>
                </a:lnSpc>
              </a:pPr>
              <a:r>
                <a:rPr lang="en-US" sz="7500" spc="825" dirty="0">
                  <a:solidFill>
                    <a:srgbClr val="FDFDFD"/>
                  </a:solidFill>
                  <a:latin typeface="CAT Neuzeit Italics"/>
                </a:rPr>
                <a:t>НАШИ ЦЕЛИ</a:t>
              </a:r>
            </a:p>
          </p:txBody>
        </p:sp>
        <p:sp>
          <p:nvSpPr>
            <p:cNvPr id="11" name="AutoShape 11"/>
            <p:cNvSpPr/>
            <p:nvPr/>
          </p:nvSpPr>
          <p:spPr>
            <a:xfrm>
              <a:off x="0" y="2162934"/>
              <a:ext cx="14493006" cy="167217"/>
            </a:xfrm>
            <a:prstGeom prst="rect">
              <a:avLst/>
            </a:prstGeom>
            <a:solidFill>
              <a:srgbClr val="FDFDFD"/>
            </a:solidFill>
          </p:spPr>
        </p:sp>
      </p:grpSp>
      <p:sp>
        <p:nvSpPr>
          <p:cNvPr id="12" name="AutoShape 12"/>
          <p:cNvSpPr/>
          <p:nvPr/>
        </p:nvSpPr>
        <p:spPr>
          <a:xfrm>
            <a:off x="-211377" y="-176148"/>
            <a:ext cx="1023248" cy="1190339"/>
          </a:xfrm>
          <a:prstGeom prst="rect">
            <a:avLst/>
          </a:prstGeom>
          <a:solidFill>
            <a:srgbClr val="FDFDFD"/>
          </a:solidFill>
        </p:spPr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DFDF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1028700" y="526820"/>
            <a:ext cx="15549659" cy="26384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10500"/>
              </a:lnSpc>
            </a:pPr>
            <a:r>
              <a:rPr lang="en-US" sz="7500" spc="825" dirty="0">
                <a:solidFill>
                  <a:srgbClr val="04383F"/>
                </a:solidFill>
                <a:latin typeface="CAT Neuzeit Italics"/>
              </a:rPr>
              <a:t>ЭТАПЫ РЕАЛИЗАЦИИ ПРОГРАММЫ</a:t>
            </a:r>
          </a:p>
        </p:txBody>
      </p:sp>
      <p:sp>
        <p:nvSpPr>
          <p:cNvPr id="3" name="AutoShape 3"/>
          <p:cNvSpPr/>
          <p:nvPr/>
        </p:nvSpPr>
        <p:spPr>
          <a:xfrm>
            <a:off x="1028700" y="4169007"/>
            <a:ext cx="17335500" cy="134938"/>
          </a:xfrm>
          <a:prstGeom prst="rect">
            <a:avLst/>
          </a:prstGeom>
          <a:solidFill>
            <a:srgbClr val="04383F"/>
          </a:solidFill>
        </p:spPr>
      </p:sp>
      <p:grpSp>
        <p:nvGrpSpPr>
          <p:cNvPr id="4" name="Group 4"/>
          <p:cNvGrpSpPr/>
          <p:nvPr/>
        </p:nvGrpSpPr>
        <p:grpSpPr>
          <a:xfrm rot="-10800000">
            <a:off x="1028700" y="3875677"/>
            <a:ext cx="740624" cy="740624"/>
            <a:chOff x="0" y="0"/>
            <a:chExt cx="6350000" cy="6350000"/>
          </a:xfrm>
        </p:grpSpPr>
        <p:sp>
          <p:nvSpPr>
            <p:cNvPr id="5" name="Freeform 5"/>
            <p:cNvSpPr/>
            <p:nvPr/>
          </p:nvSpPr>
          <p:spPr>
            <a:xfrm>
              <a:off x="14167" y="0"/>
              <a:ext cx="6321665" cy="6350000"/>
            </a:xfrm>
            <a:custGeom>
              <a:avLst/>
              <a:gdLst/>
              <a:ahLst/>
              <a:cxnLst/>
              <a:rect l="l" t="t" r="r" b="b"/>
              <a:pathLst>
                <a:path w="6321665" h="6350000">
                  <a:moveTo>
                    <a:pt x="3160833" y="0"/>
                  </a:moveTo>
                  <a:lnTo>
                    <a:pt x="3160833" y="0"/>
                  </a:lnTo>
                  <a:cubicBezTo>
                    <a:pt x="4908795" y="7817"/>
                    <a:pt x="6321666" y="1427021"/>
                    <a:pt x="6321666" y="3175000"/>
                  </a:cubicBezTo>
                  <a:cubicBezTo>
                    <a:pt x="6321666" y="4922979"/>
                    <a:pt x="4908795" y="6342183"/>
                    <a:pt x="3160833" y="6350000"/>
                  </a:cubicBezTo>
                  <a:cubicBezTo>
                    <a:pt x="1412871" y="6342183"/>
                    <a:pt x="0" y="4922979"/>
                    <a:pt x="0" y="3175000"/>
                  </a:cubicBezTo>
                  <a:cubicBezTo>
                    <a:pt x="0" y="1427021"/>
                    <a:pt x="1412871" y="7817"/>
                    <a:pt x="3160833" y="0"/>
                  </a:cubicBezTo>
                  <a:close/>
                </a:path>
              </a:pathLst>
            </a:custGeom>
            <a:solidFill>
              <a:srgbClr val="04383F"/>
            </a:solidFill>
          </p:spPr>
        </p:sp>
      </p:grpSp>
      <p:grpSp>
        <p:nvGrpSpPr>
          <p:cNvPr id="6" name="Group 6"/>
          <p:cNvGrpSpPr>
            <a:grpSpLocks noChangeAspect="1"/>
          </p:cNvGrpSpPr>
          <p:nvPr/>
        </p:nvGrpSpPr>
        <p:grpSpPr>
          <a:xfrm rot="-10800000">
            <a:off x="1127467" y="4344756"/>
            <a:ext cx="543090" cy="543090"/>
            <a:chOff x="-2540" y="-2540"/>
            <a:chExt cx="6355080" cy="6355080"/>
          </a:xfrm>
        </p:grpSpPr>
        <p:sp>
          <p:nvSpPr>
            <p:cNvPr id="7" name="Freeform 7"/>
            <p:cNvSpPr/>
            <p:nvPr/>
          </p:nvSpPr>
          <p:spPr>
            <a:xfrm>
              <a:off x="-2540" y="-2540"/>
              <a:ext cx="6355080" cy="6355080"/>
            </a:xfrm>
            <a:custGeom>
              <a:avLst/>
              <a:gdLst/>
              <a:ahLst/>
              <a:cxnLst/>
              <a:rect l="l" t="t" r="r" b="b"/>
              <a:pathLst>
                <a:path w="6355080" h="6355080">
                  <a:moveTo>
                    <a:pt x="3177540" y="6355080"/>
                  </a:moveTo>
                  <a:cubicBezTo>
                    <a:pt x="2329180" y="6355080"/>
                    <a:pt x="1530350" y="6024880"/>
                    <a:pt x="930910" y="5424170"/>
                  </a:cubicBezTo>
                  <a:cubicBezTo>
                    <a:pt x="330200" y="4824730"/>
                    <a:pt x="0" y="4025900"/>
                    <a:pt x="0" y="3177540"/>
                  </a:cubicBezTo>
                  <a:cubicBezTo>
                    <a:pt x="0" y="2329180"/>
                    <a:pt x="330200" y="1530350"/>
                    <a:pt x="930910" y="930910"/>
                  </a:cubicBezTo>
                  <a:cubicBezTo>
                    <a:pt x="1530350" y="330200"/>
                    <a:pt x="2329180" y="0"/>
                    <a:pt x="3177540" y="0"/>
                  </a:cubicBezTo>
                  <a:cubicBezTo>
                    <a:pt x="4025900" y="0"/>
                    <a:pt x="4824730" y="330200"/>
                    <a:pt x="5424170" y="930910"/>
                  </a:cubicBezTo>
                  <a:cubicBezTo>
                    <a:pt x="6024880" y="1531620"/>
                    <a:pt x="6355080" y="2329180"/>
                    <a:pt x="6355080" y="3177540"/>
                  </a:cubicBezTo>
                  <a:cubicBezTo>
                    <a:pt x="6355080" y="4025900"/>
                    <a:pt x="6024880" y="4824730"/>
                    <a:pt x="5424170" y="5424170"/>
                  </a:cubicBezTo>
                  <a:cubicBezTo>
                    <a:pt x="4824730" y="6024880"/>
                    <a:pt x="4025900" y="6355080"/>
                    <a:pt x="3177540" y="6355080"/>
                  </a:cubicBezTo>
                  <a:close/>
                  <a:moveTo>
                    <a:pt x="3177540" y="190500"/>
                  </a:moveTo>
                  <a:cubicBezTo>
                    <a:pt x="2379980" y="190500"/>
                    <a:pt x="1629410" y="501650"/>
                    <a:pt x="1065530" y="1065530"/>
                  </a:cubicBezTo>
                  <a:cubicBezTo>
                    <a:pt x="501650" y="1629410"/>
                    <a:pt x="190500" y="2379980"/>
                    <a:pt x="190500" y="3177540"/>
                  </a:cubicBezTo>
                  <a:cubicBezTo>
                    <a:pt x="190500" y="3975100"/>
                    <a:pt x="501650" y="4725670"/>
                    <a:pt x="1065530" y="5289550"/>
                  </a:cubicBezTo>
                  <a:cubicBezTo>
                    <a:pt x="1629410" y="5853430"/>
                    <a:pt x="2379980" y="6164580"/>
                    <a:pt x="3177540" y="6164580"/>
                  </a:cubicBezTo>
                  <a:cubicBezTo>
                    <a:pt x="3975100" y="6164580"/>
                    <a:pt x="4725670" y="5853430"/>
                    <a:pt x="5289550" y="5289550"/>
                  </a:cubicBezTo>
                  <a:cubicBezTo>
                    <a:pt x="5853430" y="4725670"/>
                    <a:pt x="6164580" y="3975100"/>
                    <a:pt x="6164580" y="3177540"/>
                  </a:cubicBezTo>
                  <a:cubicBezTo>
                    <a:pt x="6164580" y="2379980"/>
                    <a:pt x="5853430" y="1629410"/>
                    <a:pt x="5289550" y="1065530"/>
                  </a:cubicBezTo>
                  <a:cubicBezTo>
                    <a:pt x="4725670" y="501650"/>
                    <a:pt x="3975100" y="190500"/>
                    <a:pt x="3177540" y="190500"/>
                  </a:cubicBezTo>
                  <a:close/>
                </a:path>
              </a:pathLst>
            </a:custGeom>
            <a:solidFill>
              <a:srgbClr val="318F9A"/>
            </a:solidFill>
          </p:spPr>
        </p:sp>
      </p:grpSp>
      <p:grpSp>
        <p:nvGrpSpPr>
          <p:cNvPr id="8" name="Group 8"/>
          <p:cNvGrpSpPr/>
          <p:nvPr/>
        </p:nvGrpSpPr>
        <p:grpSpPr>
          <a:xfrm>
            <a:off x="449692" y="5093494"/>
            <a:ext cx="5131286" cy="3375583"/>
            <a:chOff x="0" y="-66675"/>
            <a:chExt cx="6841715" cy="4500777"/>
          </a:xfrm>
        </p:grpSpPr>
        <p:sp>
          <p:nvSpPr>
            <p:cNvPr id="9" name="TextBox 9"/>
            <p:cNvSpPr txBox="1"/>
            <p:nvPr/>
          </p:nvSpPr>
          <p:spPr>
            <a:xfrm>
              <a:off x="0" y="-66675"/>
              <a:ext cx="6730104" cy="816257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>
                <a:lnSpc>
                  <a:spcPts val="5238"/>
                </a:lnSpc>
              </a:pPr>
              <a:r>
                <a:rPr lang="en-US" sz="3741" spc="561" dirty="0">
                  <a:solidFill>
                    <a:srgbClr val="04383F"/>
                  </a:solidFill>
                  <a:latin typeface="Tex Gyre Adventor"/>
                </a:rPr>
                <a:t>ПЕРВЫЙ ЭТАП</a:t>
              </a:r>
            </a:p>
          </p:txBody>
        </p:sp>
        <p:sp>
          <p:nvSpPr>
            <p:cNvPr id="10" name="TextBox 10"/>
            <p:cNvSpPr txBox="1"/>
            <p:nvPr/>
          </p:nvSpPr>
          <p:spPr>
            <a:xfrm>
              <a:off x="111611" y="1320800"/>
              <a:ext cx="6730104" cy="3113302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>
                <a:lnSpc>
                  <a:spcPts val="3790"/>
                </a:lnSpc>
              </a:pPr>
              <a:r>
                <a:rPr lang="en-US" sz="2527" spc="25" dirty="0">
                  <a:solidFill>
                    <a:srgbClr val="04383F"/>
                  </a:solidFill>
                  <a:latin typeface="Tex Gyre Adventor"/>
                </a:rPr>
                <a:t>(январь - август 2021 г.): разработка программно-методического и диагностического обеспечения программы</a:t>
              </a:r>
            </a:p>
          </p:txBody>
        </p:sp>
      </p:grpSp>
      <p:grpSp>
        <p:nvGrpSpPr>
          <p:cNvPr id="11" name="Group 11"/>
          <p:cNvGrpSpPr/>
          <p:nvPr/>
        </p:nvGrpSpPr>
        <p:grpSpPr>
          <a:xfrm rot="-10800000">
            <a:off x="8955826" y="3974444"/>
            <a:ext cx="740624" cy="740624"/>
            <a:chOff x="0" y="0"/>
            <a:chExt cx="6350000" cy="6350000"/>
          </a:xfrm>
        </p:grpSpPr>
        <p:sp>
          <p:nvSpPr>
            <p:cNvPr id="12" name="Freeform 12"/>
            <p:cNvSpPr/>
            <p:nvPr/>
          </p:nvSpPr>
          <p:spPr>
            <a:xfrm>
              <a:off x="14167" y="0"/>
              <a:ext cx="6321665" cy="6350000"/>
            </a:xfrm>
            <a:custGeom>
              <a:avLst/>
              <a:gdLst/>
              <a:ahLst/>
              <a:cxnLst/>
              <a:rect l="l" t="t" r="r" b="b"/>
              <a:pathLst>
                <a:path w="6321665" h="6350000">
                  <a:moveTo>
                    <a:pt x="3160833" y="0"/>
                  </a:moveTo>
                  <a:lnTo>
                    <a:pt x="3160833" y="0"/>
                  </a:lnTo>
                  <a:cubicBezTo>
                    <a:pt x="4908795" y="7817"/>
                    <a:pt x="6321666" y="1427021"/>
                    <a:pt x="6321666" y="3175000"/>
                  </a:cubicBezTo>
                  <a:cubicBezTo>
                    <a:pt x="6321666" y="4922979"/>
                    <a:pt x="4908795" y="6342183"/>
                    <a:pt x="3160833" y="6350000"/>
                  </a:cubicBezTo>
                  <a:cubicBezTo>
                    <a:pt x="1412871" y="6342183"/>
                    <a:pt x="0" y="4922979"/>
                    <a:pt x="0" y="3175000"/>
                  </a:cubicBezTo>
                  <a:cubicBezTo>
                    <a:pt x="0" y="1427021"/>
                    <a:pt x="1412871" y="7817"/>
                    <a:pt x="3160833" y="0"/>
                  </a:cubicBezTo>
                  <a:close/>
                </a:path>
              </a:pathLst>
            </a:custGeom>
            <a:solidFill>
              <a:srgbClr val="04383F"/>
            </a:solidFill>
          </p:spPr>
        </p:sp>
      </p:grpSp>
      <p:grpSp>
        <p:nvGrpSpPr>
          <p:cNvPr id="13" name="Group 13"/>
          <p:cNvGrpSpPr/>
          <p:nvPr/>
        </p:nvGrpSpPr>
        <p:grpSpPr>
          <a:xfrm>
            <a:off x="6825218" y="5086350"/>
            <a:ext cx="5043772" cy="4201213"/>
            <a:chOff x="0" y="-76200"/>
            <a:chExt cx="6725029" cy="5601617"/>
          </a:xfrm>
        </p:grpSpPr>
        <p:sp>
          <p:nvSpPr>
            <p:cNvPr id="14" name="TextBox 14"/>
            <p:cNvSpPr txBox="1"/>
            <p:nvPr/>
          </p:nvSpPr>
          <p:spPr>
            <a:xfrm>
              <a:off x="0" y="-76200"/>
              <a:ext cx="6681320" cy="815733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>
                <a:lnSpc>
                  <a:spcPts val="5128"/>
                </a:lnSpc>
              </a:pPr>
              <a:r>
                <a:rPr lang="en-US" sz="3663" spc="549" dirty="0">
                  <a:solidFill>
                    <a:srgbClr val="04383F"/>
                  </a:solidFill>
                  <a:latin typeface="Tex Gyre Adventor"/>
                </a:rPr>
                <a:t>ВТОРОЙ ЭТАП</a:t>
              </a:r>
            </a:p>
          </p:txBody>
        </p:sp>
        <p:sp>
          <p:nvSpPr>
            <p:cNvPr id="15" name="TextBox 15"/>
            <p:cNvSpPr txBox="1"/>
            <p:nvPr/>
          </p:nvSpPr>
          <p:spPr>
            <a:xfrm>
              <a:off x="43709" y="1219200"/>
              <a:ext cx="6681320" cy="4306217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>
                <a:lnSpc>
                  <a:spcPts val="3722"/>
                </a:lnSpc>
              </a:pPr>
              <a:r>
                <a:rPr lang="en-US" sz="2481" spc="24" dirty="0">
                  <a:solidFill>
                    <a:srgbClr val="04383F"/>
                  </a:solidFill>
                  <a:latin typeface="Tex Gyre Adventor"/>
                </a:rPr>
                <a:t>(сентябрь 2021 - май 2023 г.): реализация мероприятий по внедрению целевой модели наставничества в образовательном пространстве Оренбургской области</a:t>
              </a:r>
            </a:p>
          </p:txBody>
        </p:sp>
      </p:grpSp>
      <p:grpSp>
        <p:nvGrpSpPr>
          <p:cNvPr id="16" name="Group 16"/>
          <p:cNvGrpSpPr/>
          <p:nvPr/>
        </p:nvGrpSpPr>
        <p:grpSpPr>
          <a:xfrm rot="-10800000">
            <a:off x="14353809" y="3866164"/>
            <a:ext cx="740624" cy="740624"/>
            <a:chOff x="0" y="0"/>
            <a:chExt cx="6350000" cy="6350000"/>
          </a:xfrm>
        </p:grpSpPr>
        <p:sp>
          <p:nvSpPr>
            <p:cNvPr id="17" name="Freeform 17"/>
            <p:cNvSpPr/>
            <p:nvPr/>
          </p:nvSpPr>
          <p:spPr>
            <a:xfrm>
              <a:off x="14167" y="0"/>
              <a:ext cx="6321665" cy="6350000"/>
            </a:xfrm>
            <a:custGeom>
              <a:avLst/>
              <a:gdLst/>
              <a:ahLst/>
              <a:cxnLst/>
              <a:rect l="l" t="t" r="r" b="b"/>
              <a:pathLst>
                <a:path w="6321665" h="6350000">
                  <a:moveTo>
                    <a:pt x="3160833" y="0"/>
                  </a:moveTo>
                  <a:lnTo>
                    <a:pt x="3160833" y="0"/>
                  </a:lnTo>
                  <a:cubicBezTo>
                    <a:pt x="4908795" y="7817"/>
                    <a:pt x="6321666" y="1427021"/>
                    <a:pt x="6321666" y="3175000"/>
                  </a:cubicBezTo>
                  <a:cubicBezTo>
                    <a:pt x="6321666" y="4922979"/>
                    <a:pt x="4908795" y="6342183"/>
                    <a:pt x="3160833" y="6350000"/>
                  </a:cubicBezTo>
                  <a:cubicBezTo>
                    <a:pt x="1412871" y="6342183"/>
                    <a:pt x="0" y="4922979"/>
                    <a:pt x="0" y="3175000"/>
                  </a:cubicBezTo>
                  <a:cubicBezTo>
                    <a:pt x="0" y="1427021"/>
                    <a:pt x="1412871" y="7817"/>
                    <a:pt x="3160833" y="0"/>
                  </a:cubicBezTo>
                  <a:close/>
                </a:path>
              </a:pathLst>
            </a:custGeom>
            <a:solidFill>
              <a:srgbClr val="04383F"/>
            </a:solidFill>
          </p:spPr>
        </p:sp>
      </p:grpSp>
      <p:grpSp>
        <p:nvGrpSpPr>
          <p:cNvPr id="18" name="Group 18"/>
          <p:cNvGrpSpPr>
            <a:grpSpLocks noChangeAspect="1"/>
          </p:cNvGrpSpPr>
          <p:nvPr/>
        </p:nvGrpSpPr>
        <p:grpSpPr>
          <a:xfrm rot="-10800000">
            <a:off x="9153360" y="4344756"/>
            <a:ext cx="543090" cy="543090"/>
            <a:chOff x="-2540" y="-2540"/>
            <a:chExt cx="6355080" cy="6355080"/>
          </a:xfrm>
        </p:grpSpPr>
        <p:sp>
          <p:nvSpPr>
            <p:cNvPr id="19" name="Freeform 19"/>
            <p:cNvSpPr/>
            <p:nvPr/>
          </p:nvSpPr>
          <p:spPr>
            <a:xfrm>
              <a:off x="-2540" y="-2540"/>
              <a:ext cx="6355080" cy="6355080"/>
            </a:xfrm>
            <a:custGeom>
              <a:avLst/>
              <a:gdLst/>
              <a:ahLst/>
              <a:cxnLst/>
              <a:rect l="l" t="t" r="r" b="b"/>
              <a:pathLst>
                <a:path w="6355080" h="6355080">
                  <a:moveTo>
                    <a:pt x="3177540" y="6355080"/>
                  </a:moveTo>
                  <a:cubicBezTo>
                    <a:pt x="2329180" y="6355080"/>
                    <a:pt x="1530350" y="6024880"/>
                    <a:pt x="930910" y="5424170"/>
                  </a:cubicBezTo>
                  <a:cubicBezTo>
                    <a:pt x="330200" y="4824730"/>
                    <a:pt x="0" y="4025900"/>
                    <a:pt x="0" y="3177540"/>
                  </a:cubicBezTo>
                  <a:cubicBezTo>
                    <a:pt x="0" y="2329180"/>
                    <a:pt x="330200" y="1530350"/>
                    <a:pt x="930910" y="930910"/>
                  </a:cubicBezTo>
                  <a:cubicBezTo>
                    <a:pt x="1530350" y="330200"/>
                    <a:pt x="2329180" y="0"/>
                    <a:pt x="3177540" y="0"/>
                  </a:cubicBezTo>
                  <a:cubicBezTo>
                    <a:pt x="4025900" y="0"/>
                    <a:pt x="4824730" y="330200"/>
                    <a:pt x="5424170" y="930910"/>
                  </a:cubicBezTo>
                  <a:cubicBezTo>
                    <a:pt x="6024880" y="1531620"/>
                    <a:pt x="6355080" y="2329180"/>
                    <a:pt x="6355080" y="3177540"/>
                  </a:cubicBezTo>
                  <a:cubicBezTo>
                    <a:pt x="6355080" y="4025900"/>
                    <a:pt x="6024880" y="4824730"/>
                    <a:pt x="5424170" y="5424170"/>
                  </a:cubicBezTo>
                  <a:cubicBezTo>
                    <a:pt x="4824730" y="6024880"/>
                    <a:pt x="4025900" y="6355080"/>
                    <a:pt x="3177540" y="6355080"/>
                  </a:cubicBezTo>
                  <a:close/>
                  <a:moveTo>
                    <a:pt x="3177540" y="190500"/>
                  </a:moveTo>
                  <a:cubicBezTo>
                    <a:pt x="2379980" y="190500"/>
                    <a:pt x="1629410" y="501650"/>
                    <a:pt x="1065530" y="1065530"/>
                  </a:cubicBezTo>
                  <a:cubicBezTo>
                    <a:pt x="501650" y="1629410"/>
                    <a:pt x="190500" y="2379980"/>
                    <a:pt x="190500" y="3177540"/>
                  </a:cubicBezTo>
                  <a:cubicBezTo>
                    <a:pt x="190500" y="3975100"/>
                    <a:pt x="501650" y="4725670"/>
                    <a:pt x="1065530" y="5289550"/>
                  </a:cubicBezTo>
                  <a:cubicBezTo>
                    <a:pt x="1629410" y="5853430"/>
                    <a:pt x="2379980" y="6164580"/>
                    <a:pt x="3177540" y="6164580"/>
                  </a:cubicBezTo>
                  <a:cubicBezTo>
                    <a:pt x="3975100" y="6164580"/>
                    <a:pt x="4725670" y="5853430"/>
                    <a:pt x="5289550" y="5289550"/>
                  </a:cubicBezTo>
                  <a:cubicBezTo>
                    <a:pt x="5853430" y="4725670"/>
                    <a:pt x="6164580" y="3975100"/>
                    <a:pt x="6164580" y="3177540"/>
                  </a:cubicBezTo>
                  <a:cubicBezTo>
                    <a:pt x="6164580" y="2379980"/>
                    <a:pt x="5853430" y="1629410"/>
                    <a:pt x="5289550" y="1065530"/>
                  </a:cubicBezTo>
                  <a:cubicBezTo>
                    <a:pt x="4725670" y="501650"/>
                    <a:pt x="3975100" y="190500"/>
                    <a:pt x="3177540" y="190500"/>
                  </a:cubicBezTo>
                  <a:close/>
                </a:path>
              </a:pathLst>
            </a:custGeom>
            <a:solidFill>
              <a:srgbClr val="318F9A"/>
            </a:solidFill>
          </p:spPr>
        </p:sp>
      </p:grpSp>
      <p:grpSp>
        <p:nvGrpSpPr>
          <p:cNvPr id="20" name="Group 20"/>
          <p:cNvGrpSpPr/>
          <p:nvPr/>
        </p:nvGrpSpPr>
        <p:grpSpPr>
          <a:xfrm>
            <a:off x="12389353" y="5093494"/>
            <a:ext cx="5243872" cy="4334214"/>
            <a:chOff x="0" y="-66675"/>
            <a:chExt cx="6991830" cy="5778953"/>
          </a:xfrm>
        </p:grpSpPr>
        <p:sp>
          <p:nvSpPr>
            <p:cNvPr id="21" name="TextBox 21"/>
            <p:cNvSpPr txBox="1"/>
            <p:nvPr/>
          </p:nvSpPr>
          <p:spPr>
            <a:xfrm>
              <a:off x="0" y="-66675"/>
              <a:ext cx="6950167" cy="860849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>
                <a:lnSpc>
                  <a:spcPts val="5494"/>
                </a:lnSpc>
              </a:pPr>
              <a:r>
                <a:rPr lang="en-US" sz="3924" spc="588" dirty="0">
                  <a:solidFill>
                    <a:srgbClr val="04383F"/>
                  </a:solidFill>
                  <a:latin typeface="Tex Gyre Adventor"/>
                </a:rPr>
                <a:t>ТРЕТИЙ ЭТАП</a:t>
              </a:r>
            </a:p>
          </p:txBody>
        </p:sp>
        <p:sp>
          <p:nvSpPr>
            <p:cNvPr id="22" name="TextBox 22"/>
            <p:cNvSpPr txBox="1"/>
            <p:nvPr/>
          </p:nvSpPr>
          <p:spPr>
            <a:xfrm>
              <a:off x="41663" y="1117600"/>
              <a:ext cx="6950167" cy="4594678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>
                <a:lnSpc>
                  <a:spcPts val="3435"/>
                </a:lnSpc>
              </a:pPr>
              <a:r>
                <a:rPr lang="en-US" sz="2290" b="1" spc="22" dirty="0">
                  <a:solidFill>
                    <a:srgbClr val="04383F"/>
                  </a:solidFill>
                  <a:latin typeface="Tex Gyre Adventor"/>
                </a:rPr>
                <a:t>(июнь - декабрь 2024 г.): анализ достигнутых результатов и определение перспектив дальнейшего совершенствования региональной системы наставничества в сфере общего, дополнительного и среднего профессионального образования</a:t>
              </a:r>
            </a:p>
          </p:txBody>
        </p:sp>
      </p:grpSp>
      <p:grpSp>
        <p:nvGrpSpPr>
          <p:cNvPr id="23" name="Group 23"/>
          <p:cNvGrpSpPr>
            <a:grpSpLocks noChangeAspect="1"/>
          </p:cNvGrpSpPr>
          <p:nvPr/>
        </p:nvGrpSpPr>
        <p:grpSpPr>
          <a:xfrm rot="-10800000">
            <a:off x="14724121" y="4344756"/>
            <a:ext cx="543090" cy="543090"/>
            <a:chOff x="-2540" y="-2540"/>
            <a:chExt cx="6355080" cy="6355080"/>
          </a:xfrm>
        </p:grpSpPr>
        <p:sp>
          <p:nvSpPr>
            <p:cNvPr id="24" name="Freeform 24"/>
            <p:cNvSpPr/>
            <p:nvPr/>
          </p:nvSpPr>
          <p:spPr>
            <a:xfrm>
              <a:off x="-2540" y="-2540"/>
              <a:ext cx="6355080" cy="6355080"/>
            </a:xfrm>
            <a:custGeom>
              <a:avLst/>
              <a:gdLst/>
              <a:ahLst/>
              <a:cxnLst/>
              <a:rect l="l" t="t" r="r" b="b"/>
              <a:pathLst>
                <a:path w="6355080" h="6355080">
                  <a:moveTo>
                    <a:pt x="3177540" y="6355080"/>
                  </a:moveTo>
                  <a:cubicBezTo>
                    <a:pt x="2329180" y="6355080"/>
                    <a:pt x="1530350" y="6024880"/>
                    <a:pt x="930910" y="5424170"/>
                  </a:cubicBezTo>
                  <a:cubicBezTo>
                    <a:pt x="330200" y="4824730"/>
                    <a:pt x="0" y="4025900"/>
                    <a:pt x="0" y="3177540"/>
                  </a:cubicBezTo>
                  <a:cubicBezTo>
                    <a:pt x="0" y="2329180"/>
                    <a:pt x="330200" y="1530350"/>
                    <a:pt x="930910" y="930910"/>
                  </a:cubicBezTo>
                  <a:cubicBezTo>
                    <a:pt x="1530350" y="330200"/>
                    <a:pt x="2329180" y="0"/>
                    <a:pt x="3177540" y="0"/>
                  </a:cubicBezTo>
                  <a:cubicBezTo>
                    <a:pt x="4025900" y="0"/>
                    <a:pt x="4824730" y="330200"/>
                    <a:pt x="5424170" y="930910"/>
                  </a:cubicBezTo>
                  <a:cubicBezTo>
                    <a:pt x="6024880" y="1531620"/>
                    <a:pt x="6355080" y="2329180"/>
                    <a:pt x="6355080" y="3177540"/>
                  </a:cubicBezTo>
                  <a:cubicBezTo>
                    <a:pt x="6355080" y="4025900"/>
                    <a:pt x="6024880" y="4824730"/>
                    <a:pt x="5424170" y="5424170"/>
                  </a:cubicBezTo>
                  <a:cubicBezTo>
                    <a:pt x="4824730" y="6024880"/>
                    <a:pt x="4025900" y="6355080"/>
                    <a:pt x="3177540" y="6355080"/>
                  </a:cubicBezTo>
                  <a:close/>
                  <a:moveTo>
                    <a:pt x="3177540" y="190500"/>
                  </a:moveTo>
                  <a:cubicBezTo>
                    <a:pt x="2379980" y="190500"/>
                    <a:pt x="1629410" y="501650"/>
                    <a:pt x="1065530" y="1065530"/>
                  </a:cubicBezTo>
                  <a:cubicBezTo>
                    <a:pt x="501650" y="1629410"/>
                    <a:pt x="190500" y="2379980"/>
                    <a:pt x="190500" y="3177540"/>
                  </a:cubicBezTo>
                  <a:cubicBezTo>
                    <a:pt x="190500" y="3975100"/>
                    <a:pt x="501650" y="4725670"/>
                    <a:pt x="1065530" y="5289550"/>
                  </a:cubicBezTo>
                  <a:cubicBezTo>
                    <a:pt x="1629410" y="5853430"/>
                    <a:pt x="2379980" y="6164580"/>
                    <a:pt x="3177540" y="6164580"/>
                  </a:cubicBezTo>
                  <a:cubicBezTo>
                    <a:pt x="3975100" y="6164580"/>
                    <a:pt x="4725670" y="5853430"/>
                    <a:pt x="5289550" y="5289550"/>
                  </a:cubicBezTo>
                  <a:cubicBezTo>
                    <a:pt x="5853430" y="4725670"/>
                    <a:pt x="6164580" y="3975100"/>
                    <a:pt x="6164580" y="3177540"/>
                  </a:cubicBezTo>
                  <a:cubicBezTo>
                    <a:pt x="6164580" y="2379980"/>
                    <a:pt x="5853430" y="1629410"/>
                    <a:pt x="5289550" y="1065530"/>
                  </a:cubicBezTo>
                  <a:cubicBezTo>
                    <a:pt x="4725670" y="501650"/>
                    <a:pt x="3975100" y="190500"/>
                    <a:pt x="3177540" y="190500"/>
                  </a:cubicBezTo>
                  <a:close/>
                </a:path>
              </a:pathLst>
            </a:custGeom>
            <a:solidFill>
              <a:srgbClr val="318F9A"/>
            </a:solidFill>
          </p:spPr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4383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8975583" y="925782"/>
            <a:ext cx="8283717" cy="104467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8544"/>
              </a:lnSpc>
            </a:pPr>
            <a:r>
              <a:rPr lang="en-US" sz="5975" spc="59" dirty="0">
                <a:solidFill>
                  <a:srgbClr val="FDFDFD"/>
                </a:solidFill>
                <a:latin typeface="CAT Neuzeit Italics"/>
              </a:rPr>
              <a:t>Задачи программы</a:t>
            </a:r>
          </a:p>
        </p:txBody>
      </p:sp>
      <p:sp>
        <p:nvSpPr>
          <p:cNvPr id="3" name="AutoShape 3"/>
          <p:cNvSpPr/>
          <p:nvPr/>
        </p:nvSpPr>
        <p:spPr>
          <a:xfrm>
            <a:off x="1028700" y="3314700"/>
            <a:ext cx="3886200" cy="5943600"/>
          </a:xfrm>
          <a:prstGeom prst="rect">
            <a:avLst/>
          </a:prstGeom>
          <a:solidFill>
            <a:srgbClr val="318F9A"/>
          </a:solidFill>
        </p:spPr>
      </p:sp>
      <p:sp>
        <p:nvSpPr>
          <p:cNvPr id="4" name="TextBox 4"/>
          <p:cNvSpPr txBox="1"/>
          <p:nvPr/>
        </p:nvSpPr>
        <p:spPr>
          <a:xfrm>
            <a:off x="1378288" y="3821034"/>
            <a:ext cx="3187024" cy="489217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3500"/>
              </a:lnSpc>
            </a:pPr>
            <a:r>
              <a:rPr lang="en-US" sz="2300" spc="23" dirty="0">
                <a:solidFill>
                  <a:srgbClr val="FDFDFD"/>
                </a:solidFill>
                <a:latin typeface="Tex Gyre Adventor"/>
              </a:rPr>
              <a:t>Разработка нормативных и программно-методических документов, системы мониторинга обеспечивающих внедрение целевой модели наставничества в регионе</a:t>
            </a:r>
          </a:p>
        </p:txBody>
      </p:sp>
      <p:sp>
        <p:nvSpPr>
          <p:cNvPr id="5" name="AutoShape 5"/>
          <p:cNvSpPr/>
          <p:nvPr/>
        </p:nvSpPr>
        <p:spPr>
          <a:xfrm>
            <a:off x="-228992" y="-211377"/>
            <a:ext cx="1301660" cy="2790356"/>
          </a:xfrm>
          <a:prstGeom prst="rect">
            <a:avLst/>
          </a:prstGeom>
          <a:solidFill>
            <a:srgbClr val="FDFDFD"/>
          </a:solidFill>
        </p:spPr>
      </p:sp>
      <p:sp>
        <p:nvSpPr>
          <p:cNvPr id="6" name="AutoShape 6"/>
          <p:cNvSpPr/>
          <p:nvPr/>
        </p:nvSpPr>
        <p:spPr>
          <a:xfrm>
            <a:off x="-2248154" y="1456849"/>
            <a:ext cx="10869754" cy="125413"/>
          </a:xfrm>
          <a:prstGeom prst="rect">
            <a:avLst/>
          </a:prstGeom>
          <a:solidFill>
            <a:srgbClr val="318F9A"/>
          </a:solidFill>
        </p:spPr>
      </p:sp>
      <p:sp>
        <p:nvSpPr>
          <p:cNvPr id="7" name="AutoShape 7"/>
          <p:cNvSpPr/>
          <p:nvPr/>
        </p:nvSpPr>
        <p:spPr>
          <a:xfrm>
            <a:off x="5143500" y="3314700"/>
            <a:ext cx="3886200" cy="5943600"/>
          </a:xfrm>
          <a:prstGeom prst="rect">
            <a:avLst/>
          </a:prstGeom>
          <a:solidFill>
            <a:srgbClr val="318F9A"/>
          </a:solidFill>
        </p:spPr>
      </p:sp>
      <p:sp>
        <p:nvSpPr>
          <p:cNvPr id="8" name="TextBox 8"/>
          <p:cNvSpPr txBox="1"/>
          <p:nvPr/>
        </p:nvSpPr>
        <p:spPr>
          <a:xfrm>
            <a:off x="5334000" y="3924300"/>
            <a:ext cx="3578199" cy="5032916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3614"/>
              </a:lnSpc>
            </a:pPr>
            <a:r>
              <a:rPr lang="en-US" sz="2300" spc="24" dirty="0">
                <a:solidFill>
                  <a:srgbClr val="FDFDFD"/>
                </a:solidFill>
                <a:latin typeface="Tex Gyre Adventor"/>
              </a:rPr>
              <a:t>Координация внедрения целевой модели наставничества, организационная, методическая, экспертно-консультационная, информационная и просветительская поддержка наставничества</a:t>
            </a:r>
          </a:p>
        </p:txBody>
      </p:sp>
      <p:sp>
        <p:nvSpPr>
          <p:cNvPr id="9" name="AutoShape 9"/>
          <p:cNvSpPr/>
          <p:nvPr/>
        </p:nvSpPr>
        <p:spPr>
          <a:xfrm>
            <a:off x="9677400" y="3314700"/>
            <a:ext cx="3886200" cy="5857334"/>
          </a:xfrm>
          <a:prstGeom prst="rect">
            <a:avLst/>
          </a:prstGeom>
          <a:solidFill>
            <a:srgbClr val="318F9A"/>
          </a:solidFill>
        </p:spPr>
      </p:sp>
      <p:sp>
        <p:nvSpPr>
          <p:cNvPr id="10" name="TextBox 10"/>
          <p:cNvSpPr txBox="1"/>
          <p:nvPr/>
        </p:nvSpPr>
        <p:spPr>
          <a:xfrm>
            <a:off x="9829800" y="3848100"/>
            <a:ext cx="3347410" cy="4488408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3450"/>
              </a:lnSpc>
            </a:pPr>
            <a:r>
              <a:rPr lang="en-US" sz="2300" spc="23" dirty="0">
                <a:solidFill>
                  <a:srgbClr val="FDFDFD"/>
                </a:solidFill>
                <a:latin typeface="Tex Gyre Adventor"/>
              </a:rPr>
              <a:t>Совершенствование системы подготовки и развития компетенций наставников.</a:t>
            </a:r>
          </a:p>
          <a:p>
            <a:pPr>
              <a:lnSpc>
                <a:spcPts val="3450"/>
              </a:lnSpc>
            </a:pPr>
            <a:endParaRPr sz="2300" dirty="0">
              <a:latin typeface="Tex Gyre Adventor"/>
            </a:endParaRPr>
          </a:p>
          <a:p>
            <a:pPr>
              <a:lnSpc>
                <a:spcPts val="3450"/>
              </a:lnSpc>
            </a:pPr>
            <a:r>
              <a:rPr lang="en-US" sz="2300" spc="23" dirty="0">
                <a:solidFill>
                  <a:srgbClr val="FDFDFD"/>
                </a:solidFill>
                <a:latin typeface="Tex Gyre Adventor"/>
              </a:rPr>
              <a:t> Разработка системы стимулирования наставничества в регионе.</a:t>
            </a:r>
          </a:p>
          <a:p>
            <a:pPr>
              <a:lnSpc>
                <a:spcPts val="3450"/>
              </a:lnSpc>
            </a:pPr>
            <a:endParaRPr dirty="0"/>
          </a:p>
        </p:txBody>
      </p:sp>
      <p:sp>
        <p:nvSpPr>
          <p:cNvPr id="11" name="AutoShape 11"/>
          <p:cNvSpPr/>
          <p:nvPr/>
        </p:nvSpPr>
        <p:spPr>
          <a:xfrm>
            <a:off x="13716000" y="3314700"/>
            <a:ext cx="3886200" cy="6009734"/>
          </a:xfrm>
          <a:prstGeom prst="rect">
            <a:avLst/>
          </a:prstGeom>
          <a:solidFill>
            <a:srgbClr val="318F9A"/>
          </a:solidFill>
        </p:spPr>
      </p:sp>
      <p:sp>
        <p:nvSpPr>
          <p:cNvPr id="12" name="TextBox 12"/>
          <p:cNvSpPr txBox="1"/>
          <p:nvPr/>
        </p:nvSpPr>
        <p:spPr>
          <a:xfrm>
            <a:off x="13814071" y="3821034"/>
            <a:ext cx="3004258" cy="175028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3450"/>
              </a:lnSpc>
            </a:pPr>
            <a:r>
              <a:rPr lang="en-US" sz="2300" spc="23" dirty="0">
                <a:solidFill>
                  <a:srgbClr val="FDFDFD"/>
                </a:solidFill>
                <a:latin typeface="Tex Gyre Adventor"/>
              </a:rPr>
              <a:t>Создание и развитие площадок для обмена лучшими практиками</a:t>
            </a:r>
          </a:p>
        </p:txBody>
      </p:sp>
      <p:sp>
        <p:nvSpPr>
          <p:cNvPr id="13" name="AutoShape 13"/>
          <p:cNvSpPr/>
          <p:nvPr/>
        </p:nvSpPr>
        <p:spPr>
          <a:xfrm>
            <a:off x="1028700" y="8997525"/>
            <a:ext cx="3886200" cy="260775"/>
          </a:xfrm>
          <a:prstGeom prst="rect">
            <a:avLst/>
          </a:prstGeom>
          <a:solidFill>
            <a:srgbClr val="FDFDFD"/>
          </a:solidFill>
        </p:spPr>
      </p:sp>
      <p:sp>
        <p:nvSpPr>
          <p:cNvPr id="14" name="AutoShape 14"/>
          <p:cNvSpPr/>
          <p:nvPr/>
        </p:nvSpPr>
        <p:spPr>
          <a:xfrm>
            <a:off x="5143500" y="8997525"/>
            <a:ext cx="3886200" cy="260775"/>
          </a:xfrm>
          <a:prstGeom prst="rect">
            <a:avLst/>
          </a:prstGeom>
          <a:solidFill>
            <a:srgbClr val="FDFDFD"/>
          </a:solidFill>
        </p:spPr>
      </p:sp>
      <p:sp>
        <p:nvSpPr>
          <p:cNvPr id="15" name="AutoShape 15"/>
          <p:cNvSpPr/>
          <p:nvPr/>
        </p:nvSpPr>
        <p:spPr>
          <a:xfrm>
            <a:off x="9258300" y="8997525"/>
            <a:ext cx="3886200" cy="260775"/>
          </a:xfrm>
          <a:prstGeom prst="rect">
            <a:avLst/>
          </a:prstGeom>
          <a:solidFill>
            <a:srgbClr val="FDFDFD"/>
          </a:solidFill>
        </p:spPr>
      </p:sp>
      <p:sp>
        <p:nvSpPr>
          <p:cNvPr id="16" name="AutoShape 16"/>
          <p:cNvSpPr/>
          <p:nvPr/>
        </p:nvSpPr>
        <p:spPr>
          <a:xfrm>
            <a:off x="13716000" y="9029700"/>
            <a:ext cx="3886200" cy="260775"/>
          </a:xfrm>
          <a:prstGeom prst="rect">
            <a:avLst/>
          </a:prstGeom>
          <a:solidFill>
            <a:srgbClr val="FDFDFD"/>
          </a:solidFill>
        </p:spPr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DFDF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1028700" y="3374884"/>
            <a:ext cx="3619500" cy="4762144"/>
            <a:chOff x="0" y="-47625"/>
            <a:chExt cx="4470759" cy="6349526"/>
          </a:xfrm>
        </p:grpSpPr>
        <p:sp>
          <p:nvSpPr>
            <p:cNvPr id="3" name="TextBox 3"/>
            <p:cNvSpPr txBox="1"/>
            <p:nvPr/>
          </p:nvSpPr>
          <p:spPr>
            <a:xfrm>
              <a:off x="0" y="-47625"/>
              <a:ext cx="4470759" cy="581104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>
                <a:lnSpc>
                  <a:spcPts val="3671"/>
                </a:lnSpc>
              </a:pPr>
              <a:r>
                <a:rPr lang="en-US" sz="2622" b="1" spc="393" dirty="0">
                  <a:solidFill>
                    <a:schemeClr val="accent5">
                      <a:lumMod val="75000"/>
                    </a:schemeClr>
                  </a:solidFill>
                  <a:latin typeface="Tex Gyre Adventor Bold"/>
                </a:rPr>
                <a:t>РЕГИОНАЛЬНЫЙ</a:t>
              </a:r>
            </a:p>
          </p:txBody>
        </p:sp>
        <p:sp>
          <p:nvSpPr>
            <p:cNvPr id="4" name="TextBox 4"/>
            <p:cNvSpPr txBox="1"/>
            <p:nvPr/>
          </p:nvSpPr>
          <p:spPr>
            <a:xfrm>
              <a:off x="0" y="1497166"/>
              <a:ext cx="4470759" cy="480473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>
                <a:lnSpc>
                  <a:spcPts val="3697"/>
                </a:lnSpc>
              </a:pPr>
              <a:r>
                <a:rPr lang="en-US" sz="2465" spc="24" dirty="0">
                  <a:solidFill>
                    <a:srgbClr val="04383F"/>
                  </a:solidFill>
                  <a:latin typeface="Tex Gyre Adventor"/>
                </a:rPr>
                <a:t>Рабочая группа</a:t>
              </a:r>
            </a:p>
            <a:p>
              <a:pPr>
                <a:lnSpc>
                  <a:spcPts val="1897"/>
                </a:lnSpc>
              </a:pPr>
              <a:endParaRPr dirty="0"/>
            </a:p>
            <a:p>
              <a:pPr>
                <a:lnSpc>
                  <a:spcPts val="3697"/>
                </a:lnSpc>
              </a:pPr>
              <a:r>
                <a:rPr lang="en-US" sz="2465" spc="24" dirty="0">
                  <a:solidFill>
                    <a:srgbClr val="04383F"/>
                  </a:solidFill>
                  <a:latin typeface="Tex Gyre Adventor"/>
                </a:rPr>
                <a:t>ГБУ РЦРО</a:t>
              </a:r>
            </a:p>
            <a:p>
              <a:pPr>
                <a:lnSpc>
                  <a:spcPts val="1747"/>
                </a:lnSpc>
              </a:pPr>
              <a:endParaRPr dirty="0"/>
            </a:p>
            <a:p>
              <a:pPr>
                <a:lnSpc>
                  <a:spcPts val="3697"/>
                </a:lnSpc>
              </a:pPr>
              <a:r>
                <a:rPr lang="en-US" sz="2465" spc="24" dirty="0">
                  <a:solidFill>
                    <a:srgbClr val="04383F"/>
                  </a:solidFill>
                  <a:latin typeface="Tex Gyre Adventor"/>
                </a:rPr>
                <a:t>ГАУДО ООДТДМ </a:t>
              </a:r>
              <a:endParaRPr lang="ru-RU" sz="2465" spc="24" dirty="0" smtClean="0">
                <a:solidFill>
                  <a:srgbClr val="04383F"/>
                </a:solidFill>
                <a:latin typeface="Tex Gyre Adventor"/>
              </a:endParaRPr>
            </a:p>
            <a:p>
              <a:pPr>
                <a:lnSpc>
                  <a:spcPts val="3697"/>
                </a:lnSpc>
              </a:pPr>
              <a:r>
                <a:rPr lang="en-US" sz="2465" spc="24" dirty="0" err="1" smtClean="0">
                  <a:solidFill>
                    <a:srgbClr val="04383F"/>
                  </a:solidFill>
                  <a:latin typeface="Tex Gyre Adventor"/>
                </a:rPr>
                <a:t>им</a:t>
              </a:r>
              <a:r>
                <a:rPr lang="en-US" sz="2465" spc="24" dirty="0">
                  <a:solidFill>
                    <a:srgbClr val="04383F"/>
                  </a:solidFill>
                  <a:latin typeface="Tex Gyre Adventor"/>
                </a:rPr>
                <a:t>. В.П. Поляничко</a:t>
              </a:r>
            </a:p>
            <a:p>
              <a:pPr>
                <a:lnSpc>
                  <a:spcPts val="2347"/>
                </a:lnSpc>
              </a:pPr>
              <a:endParaRPr dirty="0"/>
            </a:p>
            <a:p>
              <a:pPr>
                <a:lnSpc>
                  <a:spcPts val="3697"/>
                </a:lnSpc>
              </a:pPr>
              <a:r>
                <a:rPr lang="en-US" sz="2465" spc="24" dirty="0">
                  <a:solidFill>
                    <a:srgbClr val="04383F"/>
                  </a:solidFill>
                  <a:latin typeface="Tex Gyre Adventor"/>
                </a:rPr>
                <a:t>ГАПОУ «НСТ»</a:t>
              </a:r>
            </a:p>
            <a:p>
              <a:pPr>
                <a:lnSpc>
                  <a:spcPts val="3697"/>
                </a:lnSpc>
              </a:pPr>
              <a:endParaRPr dirty="0"/>
            </a:p>
          </p:txBody>
        </p:sp>
      </p:grpSp>
      <p:sp>
        <p:nvSpPr>
          <p:cNvPr id="5" name="AutoShape 5"/>
          <p:cNvSpPr/>
          <p:nvPr/>
        </p:nvSpPr>
        <p:spPr>
          <a:xfrm>
            <a:off x="15949587" y="8548370"/>
            <a:ext cx="2615871" cy="1950007"/>
          </a:xfrm>
          <a:prstGeom prst="rect">
            <a:avLst/>
          </a:prstGeom>
          <a:solidFill>
            <a:srgbClr val="318F9A"/>
          </a:solidFill>
        </p:spPr>
      </p:sp>
      <p:sp>
        <p:nvSpPr>
          <p:cNvPr id="6" name="AutoShape 6"/>
          <p:cNvSpPr/>
          <p:nvPr/>
        </p:nvSpPr>
        <p:spPr>
          <a:xfrm>
            <a:off x="17199757" y="5143500"/>
            <a:ext cx="119085" cy="8229600"/>
          </a:xfrm>
          <a:prstGeom prst="rect">
            <a:avLst/>
          </a:prstGeom>
          <a:solidFill>
            <a:srgbClr val="04383F"/>
          </a:solidFill>
        </p:spPr>
      </p:sp>
      <p:grpSp>
        <p:nvGrpSpPr>
          <p:cNvPr id="7" name="Group 7"/>
          <p:cNvGrpSpPr/>
          <p:nvPr/>
        </p:nvGrpSpPr>
        <p:grpSpPr>
          <a:xfrm rot="-10800000">
            <a:off x="16124643" y="1028700"/>
            <a:ext cx="1194200" cy="1194200"/>
            <a:chOff x="0" y="0"/>
            <a:chExt cx="6350000" cy="6350000"/>
          </a:xfrm>
        </p:grpSpPr>
        <p:sp>
          <p:nvSpPr>
            <p:cNvPr id="8" name="Freeform 8"/>
            <p:cNvSpPr/>
            <p:nvPr/>
          </p:nvSpPr>
          <p:spPr>
            <a:xfrm>
              <a:off x="14167" y="0"/>
              <a:ext cx="6321665" cy="6350000"/>
            </a:xfrm>
            <a:custGeom>
              <a:avLst/>
              <a:gdLst/>
              <a:ahLst/>
              <a:cxnLst/>
              <a:rect l="l" t="t" r="r" b="b"/>
              <a:pathLst>
                <a:path w="6321665" h="6350000">
                  <a:moveTo>
                    <a:pt x="3160833" y="0"/>
                  </a:moveTo>
                  <a:lnTo>
                    <a:pt x="3160833" y="0"/>
                  </a:lnTo>
                  <a:cubicBezTo>
                    <a:pt x="4908795" y="7817"/>
                    <a:pt x="6321666" y="1427021"/>
                    <a:pt x="6321666" y="3175000"/>
                  </a:cubicBezTo>
                  <a:cubicBezTo>
                    <a:pt x="6321666" y="4922979"/>
                    <a:pt x="4908795" y="6342183"/>
                    <a:pt x="3160833" y="6350000"/>
                  </a:cubicBezTo>
                  <a:cubicBezTo>
                    <a:pt x="1412871" y="6342183"/>
                    <a:pt x="0" y="4922979"/>
                    <a:pt x="0" y="3175000"/>
                  </a:cubicBezTo>
                  <a:cubicBezTo>
                    <a:pt x="0" y="1427021"/>
                    <a:pt x="1412871" y="7817"/>
                    <a:pt x="3160833" y="0"/>
                  </a:cubicBezTo>
                  <a:close/>
                </a:path>
              </a:pathLst>
            </a:custGeom>
            <a:solidFill>
              <a:srgbClr val="04383F"/>
            </a:solidFill>
          </p:spPr>
        </p:sp>
      </p:grpSp>
      <p:grpSp>
        <p:nvGrpSpPr>
          <p:cNvPr id="9" name="Group 9"/>
          <p:cNvGrpSpPr>
            <a:grpSpLocks noChangeAspect="1"/>
          </p:cNvGrpSpPr>
          <p:nvPr/>
        </p:nvGrpSpPr>
        <p:grpSpPr>
          <a:xfrm rot="-10800000">
            <a:off x="15919108" y="1507411"/>
            <a:ext cx="835006" cy="835006"/>
            <a:chOff x="-2540" y="-2540"/>
            <a:chExt cx="6355080" cy="6355080"/>
          </a:xfrm>
        </p:grpSpPr>
        <p:sp>
          <p:nvSpPr>
            <p:cNvPr id="10" name="Freeform 10"/>
            <p:cNvSpPr/>
            <p:nvPr/>
          </p:nvSpPr>
          <p:spPr>
            <a:xfrm>
              <a:off x="-2540" y="-2540"/>
              <a:ext cx="6355080" cy="6355080"/>
            </a:xfrm>
            <a:custGeom>
              <a:avLst/>
              <a:gdLst/>
              <a:ahLst/>
              <a:cxnLst/>
              <a:rect l="l" t="t" r="r" b="b"/>
              <a:pathLst>
                <a:path w="6355080" h="6355080">
                  <a:moveTo>
                    <a:pt x="3177540" y="6355080"/>
                  </a:moveTo>
                  <a:cubicBezTo>
                    <a:pt x="2329180" y="6355080"/>
                    <a:pt x="1530350" y="6024880"/>
                    <a:pt x="930910" y="5424170"/>
                  </a:cubicBezTo>
                  <a:cubicBezTo>
                    <a:pt x="330200" y="4824730"/>
                    <a:pt x="0" y="4025900"/>
                    <a:pt x="0" y="3177540"/>
                  </a:cubicBezTo>
                  <a:cubicBezTo>
                    <a:pt x="0" y="2329180"/>
                    <a:pt x="330200" y="1530350"/>
                    <a:pt x="930910" y="930910"/>
                  </a:cubicBezTo>
                  <a:cubicBezTo>
                    <a:pt x="1530350" y="330200"/>
                    <a:pt x="2329180" y="0"/>
                    <a:pt x="3177540" y="0"/>
                  </a:cubicBezTo>
                  <a:cubicBezTo>
                    <a:pt x="4025900" y="0"/>
                    <a:pt x="4824730" y="330200"/>
                    <a:pt x="5424170" y="930910"/>
                  </a:cubicBezTo>
                  <a:cubicBezTo>
                    <a:pt x="6024880" y="1531620"/>
                    <a:pt x="6355080" y="2329180"/>
                    <a:pt x="6355080" y="3177540"/>
                  </a:cubicBezTo>
                  <a:cubicBezTo>
                    <a:pt x="6355080" y="4025900"/>
                    <a:pt x="6024880" y="4824730"/>
                    <a:pt x="5424170" y="5424170"/>
                  </a:cubicBezTo>
                  <a:cubicBezTo>
                    <a:pt x="4824730" y="6024880"/>
                    <a:pt x="4025900" y="6355080"/>
                    <a:pt x="3177540" y="6355080"/>
                  </a:cubicBezTo>
                  <a:close/>
                  <a:moveTo>
                    <a:pt x="3177540" y="190500"/>
                  </a:moveTo>
                  <a:cubicBezTo>
                    <a:pt x="2379980" y="190500"/>
                    <a:pt x="1629410" y="501650"/>
                    <a:pt x="1065530" y="1065530"/>
                  </a:cubicBezTo>
                  <a:cubicBezTo>
                    <a:pt x="501650" y="1629410"/>
                    <a:pt x="190500" y="2379980"/>
                    <a:pt x="190500" y="3177540"/>
                  </a:cubicBezTo>
                  <a:cubicBezTo>
                    <a:pt x="190500" y="3975100"/>
                    <a:pt x="501650" y="4725670"/>
                    <a:pt x="1065530" y="5289550"/>
                  </a:cubicBezTo>
                  <a:cubicBezTo>
                    <a:pt x="1629410" y="5853430"/>
                    <a:pt x="2379980" y="6164580"/>
                    <a:pt x="3177540" y="6164580"/>
                  </a:cubicBezTo>
                  <a:cubicBezTo>
                    <a:pt x="3975100" y="6164580"/>
                    <a:pt x="4725670" y="5853430"/>
                    <a:pt x="5289550" y="5289550"/>
                  </a:cubicBezTo>
                  <a:cubicBezTo>
                    <a:pt x="5853430" y="4725670"/>
                    <a:pt x="6164580" y="3975100"/>
                    <a:pt x="6164580" y="3177540"/>
                  </a:cubicBezTo>
                  <a:cubicBezTo>
                    <a:pt x="6164580" y="2379980"/>
                    <a:pt x="5853430" y="1629410"/>
                    <a:pt x="5289550" y="1065530"/>
                  </a:cubicBezTo>
                  <a:cubicBezTo>
                    <a:pt x="4725670" y="501650"/>
                    <a:pt x="3975100" y="190500"/>
                    <a:pt x="3177540" y="190500"/>
                  </a:cubicBezTo>
                  <a:close/>
                </a:path>
              </a:pathLst>
            </a:custGeom>
            <a:solidFill>
              <a:srgbClr val="318F9A"/>
            </a:solidFill>
          </p:spPr>
        </p:sp>
      </p:grpSp>
      <p:grpSp>
        <p:nvGrpSpPr>
          <p:cNvPr id="11" name="Group 11"/>
          <p:cNvGrpSpPr/>
          <p:nvPr/>
        </p:nvGrpSpPr>
        <p:grpSpPr>
          <a:xfrm>
            <a:off x="5323130" y="3374884"/>
            <a:ext cx="4201870" cy="4456657"/>
            <a:chOff x="0" y="-47625"/>
            <a:chExt cx="5094493" cy="5942209"/>
          </a:xfrm>
        </p:grpSpPr>
        <p:sp>
          <p:nvSpPr>
            <p:cNvPr id="12" name="TextBox 12"/>
            <p:cNvSpPr txBox="1"/>
            <p:nvPr/>
          </p:nvSpPr>
          <p:spPr>
            <a:xfrm>
              <a:off x="0" y="-47625"/>
              <a:ext cx="5094493" cy="575971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>
                <a:lnSpc>
                  <a:spcPts val="3652"/>
                </a:lnSpc>
              </a:pPr>
              <a:r>
                <a:rPr lang="en-US" sz="2608" b="1" spc="391" dirty="0">
                  <a:solidFill>
                    <a:schemeClr val="accent5">
                      <a:lumMod val="75000"/>
                    </a:schemeClr>
                  </a:solidFill>
                  <a:latin typeface="Tex Gyre Adventor Bold"/>
                </a:rPr>
                <a:t>МУНИЦИПАЛЬНЫЙ</a:t>
              </a:r>
            </a:p>
          </p:txBody>
        </p:sp>
        <p:sp>
          <p:nvSpPr>
            <p:cNvPr id="13" name="TextBox 13"/>
            <p:cNvSpPr txBox="1"/>
            <p:nvPr/>
          </p:nvSpPr>
          <p:spPr>
            <a:xfrm>
              <a:off x="0" y="1349325"/>
              <a:ext cx="5094493" cy="4545259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>
                <a:lnSpc>
                  <a:spcPts val="3881"/>
                </a:lnSpc>
              </a:pPr>
              <a:r>
                <a:rPr lang="en-US" sz="2587" spc="25" dirty="0">
                  <a:solidFill>
                    <a:srgbClr val="04383F"/>
                  </a:solidFill>
                  <a:latin typeface="Tex Gyre Adventor"/>
                </a:rPr>
                <a:t>МОУО</a:t>
              </a:r>
            </a:p>
            <a:p>
              <a:pPr>
                <a:lnSpc>
                  <a:spcPts val="3881"/>
                </a:lnSpc>
              </a:pPr>
              <a:r>
                <a:rPr lang="en-US" sz="2587" spc="25" dirty="0">
                  <a:solidFill>
                    <a:srgbClr val="04383F"/>
                  </a:solidFill>
                  <a:latin typeface="Tex Gyre Adventor"/>
                </a:rPr>
                <a:t>наставнические центры</a:t>
              </a:r>
            </a:p>
            <a:p>
              <a:pPr>
                <a:lnSpc>
                  <a:spcPts val="3881"/>
                </a:lnSpc>
              </a:pPr>
              <a:r>
                <a:rPr lang="en-US" sz="2587" spc="25" dirty="0">
                  <a:solidFill>
                    <a:srgbClr val="04383F"/>
                  </a:solidFill>
                  <a:latin typeface="Tex Gyre Adventor"/>
                </a:rPr>
                <a:t>региональный и муниципальные стажировочные площадки</a:t>
              </a:r>
            </a:p>
          </p:txBody>
        </p:sp>
      </p:grpSp>
      <p:grpSp>
        <p:nvGrpSpPr>
          <p:cNvPr id="14" name="Group 14"/>
          <p:cNvGrpSpPr/>
          <p:nvPr/>
        </p:nvGrpSpPr>
        <p:grpSpPr>
          <a:xfrm>
            <a:off x="9997646" y="3360597"/>
            <a:ext cx="7071154" cy="3134590"/>
            <a:chOff x="0" y="-66675"/>
            <a:chExt cx="5796866" cy="4179454"/>
          </a:xfrm>
        </p:grpSpPr>
        <p:sp>
          <p:nvSpPr>
            <p:cNvPr id="15" name="TextBox 15"/>
            <p:cNvSpPr txBox="1"/>
            <p:nvPr/>
          </p:nvSpPr>
          <p:spPr>
            <a:xfrm>
              <a:off x="0" y="-66675"/>
              <a:ext cx="5796866" cy="639748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>
                <a:lnSpc>
                  <a:spcPts val="4101"/>
                </a:lnSpc>
              </a:pPr>
              <a:r>
                <a:rPr lang="en-US" sz="2929" b="1" spc="439" dirty="0">
                  <a:solidFill>
                    <a:schemeClr val="accent5">
                      <a:lumMod val="75000"/>
                    </a:schemeClr>
                  </a:solidFill>
                  <a:latin typeface="Tex Gyre Adventor Bold"/>
                </a:rPr>
                <a:t>ВНУТРИОРГАНИЗАЦИОННЫЙ</a:t>
              </a:r>
            </a:p>
          </p:txBody>
        </p:sp>
        <p:sp>
          <p:nvSpPr>
            <p:cNvPr id="16" name="TextBox 16"/>
            <p:cNvSpPr txBox="1"/>
            <p:nvPr/>
          </p:nvSpPr>
          <p:spPr>
            <a:xfrm>
              <a:off x="0" y="2130932"/>
              <a:ext cx="5796866" cy="1981847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>
                <a:lnSpc>
                  <a:spcPts val="4019"/>
                </a:lnSpc>
              </a:pPr>
              <a:r>
                <a:rPr lang="en-US" sz="2679" spc="26" dirty="0">
                  <a:solidFill>
                    <a:srgbClr val="04383F"/>
                  </a:solidFill>
                  <a:latin typeface="Tex Gyre Adventor"/>
                </a:rPr>
                <a:t>администрация образовательной организации</a:t>
              </a:r>
            </a:p>
          </p:txBody>
        </p:sp>
      </p:grpSp>
      <p:grpSp>
        <p:nvGrpSpPr>
          <p:cNvPr id="17" name="Group 17"/>
          <p:cNvGrpSpPr/>
          <p:nvPr/>
        </p:nvGrpSpPr>
        <p:grpSpPr>
          <a:xfrm>
            <a:off x="1028700" y="1189729"/>
            <a:ext cx="13220700" cy="1346886"/>
            <a:chOff x="0" y="0"/>
            <a:chExt cx="16791932" cy="1795848"/>
          </a:xfrm>
        </p:grpSpPr>
        <p:sp>
          <p:nvSpPr>
            <p:cNvPr id="18" name="TextBox 18"/>
            <p:cNvSpPr txBox="1"/>
            <p:nvPr/>
          </p:nvSpPr>
          <p:spPr>
            <a:xfrm>
              <a:off x="0" y="-104775"/>
              <a:ext cx="16791932" cy="1094528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>
                <a:lnSpc>
                  <a:spcPts val="6860"/>
                </a:lnSpc>
              </a:pPr>
              <a:r>
                <a:rPr lang="en-US" sz="4900" spc="539" dirty="0">
                  <a:solidFill>
                    <a:srgbClr val="04383F"/>
                  </a:solidFill>
                  <a:latin typeface="CAT Neuzeit Italics"/>
                </a:rPr>
                <a:t>УРОВНИ РЕАЛИЗАЦИИ ПРОГРАММЫ</a:t>
              </a:r>
            </a:p>
          </p:txBody>
        </p:sp>
        <p:sp>
          <p:nvSpPr>
            <p:cNvPr id="19" name="AutoShape 19"/>
            <p:cNvSpPr/>
            <p:nvPr/>
          </p:nvSpPr>
          <p:spPr>
            <a:xfrm>
              <a:off x="0" y="1628631"/>
              <a:ext cx="16772573" cy="167217"/>
            </a:xfrm>
            <a:prstGeom prst="rect">
              <a:avLst/>
            </a:prstGeom>
            <a:solidFill>
              <a:srgbClr val="04383F"/>
            </a:solidFill>
          </p:spPr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1028700" y="3374884"/>
            <a:ext cx="3619500" cy="5128911"/>
            <a:chOff x="0" y="-47625"/>
            <a:chExt cx="4470759" cy="6838549"/>
          </a:xfrm>
        </p:grpSpPr>
        <p:sp>
          <p:nvSpPr>
            <p:cNvPr id="3" name="TextBox 3"/>
            <p:cNvSpPr txBox="1"/>
            <p:nvPr/>
          </p:nvSpPr>
          <p:spPr>
            <a:xfrm>
              <a:off x="0" y="-47625"/>
              <a:ext cx="4470759" cy="581104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>
                <a:lnSpc>
                  <a:spcPts val="3671"/>
                </a:lnSpc>
              </a:pPr>
              <a:r>
                <a:rPr lang="ru-RU" sz="2622" b="1" spc="393" dirty="0" smtClean="0">
                  <a:solidFill>
                    <a:schemeClr val="accent5">
                      <a:lumMod val="75000"/>
                    </a:schemeClr>
                  </a:solidFill>
                  <a:latin typeface="Tex Gyre Adventor Bold"/>
                </a:rPr>
                <a:t>форматы</a:t>
              </a:r>
              <a:endParaRPr lang="en-US" sz="2622" b="1" spc="393" dirty="0">
                <a:solidFill>
                  <a:schemeClr val="accent5">
                    <a:lumMod val="75000"/>
                  </a:schemeClr>
                </a:solidFill>
                <a:latin typeface="Tex Gyre Adventor Bold"/>
              </a:endParaRPr>
            </a:p>
          </p:txBody>
        </p:sp>
        <p:sp>
          <p:nvSpPr>
            <p:cNvPr id="4" name="TextBox 4"/>
            <p:cNvSpPr txBox="1"/>
            <p:nvPr/>
          </p:nvSpPr>
          <p:spPr>
            <a:xfrm>
              <a:off x="0" y="1497166"/>
              <a:ext cx="4470759" cy="5293758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>
                <a:lnSpc>
                  <a:spcPts val="4799"/>
                </a:lnSpc>
              </a:pPr>
              <a:r>
                <a:rPr lang="en-US" sz="2400" spc="16" dirty="0" smtClean="0">
                  <a:solidFill>
                    <a:srgbClr val="2E414D"/>
                  </a:solidFill>
                  <a:latin typeface="Tex Gyre Adventor"/>
                </a:rPr>
                <a:t>«</a:t>
              </a:r>
              <a:r>
                <a:rPr lang="en-US" sz="2400" spc="16" dirty="0" smtClean="0">
                  <a:solidFill>
                    <a:srgbClr val="2E414D"/>
                  </a:solidFill>
                  <a:latin typeface="Tex Gyre Adventor"/>
                </a:rPr>
                <a:t>ученик-ученик</a:t>
              </a:r>
              <a:r>
                <a:rPr lang="en-US" sz="2400" spc="16" dirty="0" smtClean="0">
                  <a:solidFill>
                    <a:srgbClr val="2E414D"/>
                  </a:solidFill>
                  <a:latin typeface="Tex Gyre Adventor"/>
                </a:rPr>
                <a:t>»</a:t>
              </a:r>
            </a:p>
            <a:p>
              <a:pPr>
                <a:lnSpc>
                  <a:spcPts val="4799"/>
                </a:lnSpc>
              </a:pPr>
              <a:r>
                <a:rPr lang="en-US" sz="2400" spc="16" dirty="0" smtClean="0">
                  <a:solidFill>
                    <a:srgbClr val="2E414D"/>
                  </a:solidFill>
                  <a:latin typeface="Tex Gyre Adventor"/>
                </a:rPr>
                <a:t>«</a:t>
              </a:r>
              <a:r>
                <a:rPr lang="en-US" sz="2400" spc="16" dirty="0" smtClean="0">
                  <a:solidFill>
                    <a:srgbClr val="2E414D"/>
                  </a:solidFill>
                  <a:latin typeface="Tex Gyre Adventor"/>
                </a:rPr>
                <a:t>учитель-ученик</a:t>
              </a:r>
              <a:r>
                <a:rPr lang="en-US" sz="2400" spc="16" dirty="0" smtClean="0">
                  <a:solidFill>
                    <a:srgbClr val="2E414D"/>
                  </a:solidFill>
                  <a:latin typeface="Tex Gyre Adventor"/>
                </a:rPr>
                <a:t>»</a:t>
              </a:r>
            </a:p>
            <a:p>
              <a:pPr>
                <a:lnSpc>
                  <a:spcPts val="4799"/>
                </a:lnSpc>
              </a:pPr>
              <a:r>
                <a:rPr lang="en-US" sz="2400" spc="16" dirty="0" smtClean="0">
                  <a:solidFill>
                    <a:srgbClr val="2E414D"/>
                  </a:solidFill>
                  <a:latin typeface="Tex Gyre Adventor"/>
                </a:rPr>
                <a:t>«</a:t>
              </a:r>
              <a:r>
                <a:rPr lang="en-US" sz="2400" spc="16" dirty="0" smtClean="0">
                  <a:solidFill>
                    <a:srgbClr val="2E414D"/>
                  </a:solidFill>
                  <a:latin typeface="Tex Gyre Adventor"/>
                </a:rPr>
                <a:t>учитель-учитель</a:t>
              </a:r>
              <a:r>
                <a:rPr lang="en-US" sz="2400" spc="16" dirty="0" smtClean="0">
                  <a:solidFill>
                    <a:srgbClr val="2E414D"/>
                  </a:solidFill>
                  <a:latin typeface="Tex Gyre Adventor"/>
                </a:rPr>
                <a:t>»</a:t>
              </a:r>
            </a:p>
            <a:p>
              <a:pPr>
                <a:lnSpc>
                  <a:spcPts val="4799"/>
                </a:lnSpc>
              </a:pPr>
              <a:r>
                <a:rPr lang="en-US" sz="2400" spc="16" dirty="0" smtClean="0">
                  <a:solidFill>
                    <a:srgbClr val="2E414D"/>
                  </a:solidFill>
                  <a:latin typeface="Tex Gyre Adventor"/>
                </a:rPr>
                <a:t>«</a:t>
              </a:r>
              <a:r>
                <a:rPr lang="en-US" sz="2400" spc="16" dirty="0" smtClean="0">
                  <a:solidFill>
                    <a:srgbClr val="2E414D"/>
                  </a:solidFill>
                  <a:latin typeface="Tex Gyre Adventor"/>
                </a:rPr>
                <a:t>студент-ученик</a:t>
              </a:r>
              <a:r>
                <a:rPr lang="en-US" sz="2400" spc="16" dirty="0" smtClean="0">
                  <a:solidFill>
                    <a:srgbClr val="2E414D"/>
                  </a:solidFill>
                  <a:latin typeface="Tex Gyre Adventor"/>
                </a:rPr>
                <a:t>»</a:t>
              </a:r>
            </a:p>
            <a:p>
              <a:pPr>
                <a:lnSpc>
                  <a:spcPts val="4799"/>
                </a:lnSpc>
              </a:pPr>
              <a:r>
                <a:rPr lang="en-US" sz="2400" spc="16" dirty="0" smtClean="0">
                  <a:solidFill>
                    <a:srgbClr val="2E414D"/>
                  </a:solidFill>
                  <a:latin typeface="Tex Gyre Adventor"/>
                </a:rPr>
                <a:t>«</a:t>
              </a:r>
              <a:r>
                <a:rPr lang="en-US" sz="2400" spc="16" dirty="0" smtClean="0">
                  <a:solidFill>
                    <a:srgbClr val="2E414D"/>
                  </a:solidFill>
                  <a:latin typeface="Tex Gyre Adventor"/>
                </a:rPr>
                <a:t>работодатель-ученик</a:t>
              </a:r>
              <a:r>
                <a:rPr lang="en-US" sz="2400" spc="16" dirty="0" smtClean="0">
                  <a:solidFill>
                    <a:srgbClr val="2E414D"/>
                  </a:solidFill>
                  <a:latin typeface="Tex Gyre Adventor"/>
                </a:rPr>
                <a:t>»</a:t>
              </a:r>
            </a:p>
            <a:p>
              <a:pPr>
                <a:lnSpc>
                  <a:spcPts val="4799"/>
                </a:lnSpc>
              </a:pPr>
              <a:r>
                <a:rPr lang="en-US" sz="2400" spc="16" dirty="0" smtClean="0">
                  <a:solidFill>
                    <a:srgbClr val="2E414D"/>
                  </a:solidFill>
                  <a:latin typeface="Tex Gyre Adventor"/>
                </a:rPr>
                <a:t>«</a:t>
              </a:r>
              <a:r>
                <a:rPr lang="en-US" sz="2400" spc="16" dirty="0" smtClean="0">
                  <a:solidFill>
                    <a:srgbClr val="2E414D"/>
                  </a:solidFill>
                  <a:latin typeface="Tex Gyre Adventor"/>
                </a:rPr>
                <a:t>работодатель-студент</a:t>
              </a:r>
              <a:r>
                <a:rPr lang="en-US" sz="2400" spc="16" dirty="0" smtClean="0">
                  <a:solidFill>
                    <a:srgbClr val="2E414D"/>
                  </a:solidFill>
                  <a:latin typeface="Tex Gyre Adventor"/>
                </a:rPr>
                <a:t>»</a:t>
              </a:r>
            </a:p>
            <a:p>
              <a:endParaRPr dirty="0"/>
            </a:p>
          </p:txBody>
        </p:sp>
      </p:grpSp>
      <p:sp>
        <p:nvSpPr>
          <p:cNvPr id="5" name="AutoShape 5"/>
          <p:cNvSpPr/>
          <p:nvPr/>
        </p:nvSpPr>
        <p:spPr>
          <a:xfrm>
            <a:off x="15949587" y="8548370"/>
            <a:ext cx="2615871" cy="1950007"/>
          </a:xfrm>
          <a:prstGeom prst="rect">
            <a:avLst/>
          </a:prstGeom>
          <a:solidFill>
            <a:srgbClr val="318F9A"/>
          </a:solidFill>
        </p:spPr>
      </p:sp>
      <p:sp>
        <p:nvSpPr>
          <p:cNvPr id="6" name="AutoShape 6"/>
          <p:cNvSpPr/>
          <p:nvPr/>
        </p:nvSpPr>
        <p:spPr>
          <a:xfrm>
            <a:off x="17199757" y="5143500"/>
            <a:ext cx="119085" cy="8229600"/>
          </a:xfrm>
          <a:prstGeom prst="rect">
            <a:avLst/>
          </a:prstGeom>
          <a:solidFill>
            <a:srgbClr val="04383F"/>
          </a:solidFill>
        </p:spPr>
      </p:sp>
      <p:grpSp>
        <p:nvGrpSpPr>
          <p:cNvPr id="7" name="Group 7"/>
          <p:cNvGrpSpPr/>
          <p:nvPr/>
        </p:nvGrpSpPr>
        <p:grpSpPr>
          <a:xfrm rot="-10800000">
            <a:off x="16124643" y="1028700"/>
            <a:ext cx="1194200" cy="1194200"/>
            <a:chOff x="0" y="0"/>
            <a:chExt cx="6350000" cy="6350000"/>
          </a:xfrm>
        </p:grpSpPr>
        <p:sp>
          <p:nvSpPr>
            <p:cNvPr id="8" name="Freeform 8"/>
            <p:cNvSpPr/>
            <p:nvPr/>
          </p:nvSpPr>
          <p:spPr>
            <a:xfrm>
              <a:off x="14167" y="0"/>
              <a:ext cx="6321665" cy="6350000"/>
            </a:xfrm>
            <a:custGeom>
              <a:avLst/>
              <a:gdLst/>
              <a:ahLst/>
              <a:cxnLst/>
              <a:rect l="l" t="t" r="r" b="b"/>
              <a:pathLst>
                <a:path w="6321665" h="6350000">
                  <a:moveTo>
                    <a:pt x="3160833" y="0"/>
                  </a:moveTo>
                  <a:lnTo>
                    <a:pt x="3160833" y="0"/>
                  </a:lnTo>
                  <a:cubicBezTo>
                    <a:pt x="4908795" y="7817"/>
                    <a:pt x="6321666" y="1427021"/>
                    <a:pt x="6321666" y="3175000"/>
                  </a:cubicBezTo>
                  <a:cubicBezTo>
                    <a:pt x="6321666" y="4922979"/>
                    <a:pt x="4908795" y="6342183"/>
                    <a:pt x="3160833" y="6350000"/>
                  </a:cubicBezTo>
                  <a:cubicBezTo>
                    <a:pt x="1412871" y="6342183"/>
                    <a:pt x="0" y="4922979"/>
                    <a:pt x="0" y="3175000"/>
                  </a:cubicBezTo>
                  <a:cubicBezTo>
                    <a:pt x="0" y="1427021"/>
                    <a:pt x="1412871" y="7817"/>
                    <a:pt x="3160833" y="0"/>
                  </a:cubicBezTo>
                  <a:close/>
                </a:path>
              </a:pathLst>
            </a:custGeom>
            <a:solidFill>
              <a:srgbClr val="04383F"/>
            </a:solidFill>
          </p:spPr>
        </p:sp>
      </p:grpSp>
      <p:grpSp>
        <p:nvGrpSpPr>
          <p:cNvPr id="9" name="Group 9"/>
          <p:cNvGrpSpPr>
            <a:grpSpLocks noChangeAspect="1"/>
          </p:cNvGrpSpPr>
          <p:nvPr/>
        </p:nvGrpSpPr>
        <p:grpSpPr>
          <a:xfrm rot="-10800000">
            <a:off x="15919108" y="1507411"/>
            <a:ext cx="835006" cy="835006"/>
            <a:chOff x="-2540" y="-2540"/>
            <a:chExt cx="6355080" cy="6355080"/>
          </a:xfrm>
        </p:grpSpPr>
        <p:sp>
          <p:nvSpPr>
            <p:cNvPr id="10" name="Freeform 10"/>
            <p:cNvSpPr/>
            <p:nvPr/>
          </p:nvSpPr>
          <p:spPr>
            <a:xfrm>
              <a:off x="-2540" y="-2540"/>
              <a:ext cx="6355080" cy="6355080"/>
            </a:xfrm>
            <a:custGeom>
              <a:avLst/>
              <a:gdLst/>
              <a:ahLst/>
              <a:cxnLst/>
              <a:rect l="l" t="t" r="r" b="b"/>
              <a:pathLst>
                <a:path w="6355080" h="6355080">
                  <a:moveTo>
                    <a:pt x="3177540" y="6355080"/>
                  </a:moveTo>
                  <a:cubicBezTo>
                    <a:pt x="2329180" y="6355080"/>
                    <a:pt x="1530350" y="6024880"/>
                    <a:pt x="930910" y="5424170"/>
                  </a:cubicBezTo>
                  <a:cubicBezTo>
                    <a:pt x="330200" y="4824730"/>
                    <a:pt x="0" y="4025900"/>
                    <a:pt x="0" y="3177540"/>
                  </a:cubicBezTo>
                  <a:cubicBezTo>
                    <a:pt x="0" y="2329180"/>
                    <a:pt x="330200" y="1530350"/>
                    <a:pt x="930910" y="930910"/>
                  </a:cubicBezTo>
                  <a:cubicBezTo>
                    <a:pt x="1530350" y="330200"/>
                    <a:pt x="2329180" y="0"/>
                    <a:pt x="3177540" y="0"/>
                  </a:cubicBezTo>
                  <a:cubicBezTo>
                    <a:pt x="4025900" y="0"/>
                    <a:pt x="4824730" y="330200"/>
                    <a:pt x="5424170" y="930910"/>
                  </a:cubicBezTo>
                  <a:cubicBezTo>
                    <a:pt x="6024880" y="1531620"/>
                    <a:pt x="6355080" y="2329180"/>
                    <a:pt x="6355080" y="3177540"/>
                  </a:cubicBezTo>
                  <a:cubicBezTo>
                    <a:pt x="6355080" y="4025900"/>
                    <a:pt x="6024880" y="4824730"/>
                    <a:pt x="5424170" y="5424170"/>
                  </a:cubicBezTo>
                  <a:cubicBezTo>
                    <a:pt x="4824730" y="6024880"/>
                    <a:pt x="4025900" y="6355080"/>
                    <a:pt x="3177540" y="6355080"/>
                  </a:cubicBezTo>
                  <a:close/>
                  <a:moveTo>
                    <a:pt x="3177540" y="190500"/>
                  </a:moveTo>
                  <a:cubicBezTo>
                    <a:pt x="2379980" y="190500"/>
                    <a:pt x="1629410" y="501650"/>
                    <a:pt x="1065530" y="1065530"/>
                  </a:cubicBezTo>
                  <a:cubicBezTo>
                    <a:pt x="501650" y="1629410"/>
                    <a:pt x="190500" y="2379980"/>
                    <a:pt x="190500" y="3177540"/>
                  </a:cubicBezTo>
                  <a:cubicBezTo>
                    <a:pt x="190500" y="3975100"/>
                    <a:pt x="501650" y="4725670"/>
                    <a:pt x="1065530" y="5289550"/>
                  </a:cubicBezTo>
                  <a:cubicBezTo>
                    <a:pt x="1629410" y="5853430"/>
                    <a:pt x="2379980" y="6164580"/>
                    <a:pt x="3177540" y="6164580"/>
                  </a:cubicBezTo>
                  <a:cubicBezTo>
                    <a:pt x="3975100" y="6164580"/>
                    <a:pt x="4725670" y="5853430"/>
                    <a:pt x="5289550" y="5289550"/>
                  </a:cubicBezTo>
                  <a:cubicBezTo>
                    <a:pt x="5853430" y="4725670"/>
                    <a:pt x="6164580" y="3975100"/>
                    <a:pt x="6164580" y="3177540"/>
                  </a:cubicBezTo>
                  <a:cubicBezTo>
                    <a:pt x="6164580" y="2379980"/>
                    <a:pt x="5853430" y="1629410"/>
                    <a:pt x="5289550" y="1065530"/>
                  </a:cubicBezTo>
                  <a:cubicBezTo>
                    <a:pt x="4725670" y="501650"/>
                    <a:pt x="3975100" y="190500"/>
                    <a:pt x="3177540" y="190500"/>
                  </a:cubicBezTo>
                  <a:close/>
                </a:path>
              </a:pathLst>
            </a:custGeom>
            <a:solidFill>
              <a:srgbClr val="318F9A"/>
            </a:solidFill>
          </p:spPr>
        </p:sp>
      </p:grpSp>
      <p:grpSp>
        <p:nvGrpSpPr>
          <p:cNvPr id="11" name="Group 11"/>
          <p:cNvGrpSpPr/>
          <p:nvPr/>
        </p:nvGrpSpPr>
        <p:grpSpPr>
          <a:xfrm>
            <a:off x="5181600" y="3467100"/>
            <a:ext cx="4267200" cy="4464637"/>
            <a:chOff x="-79208" y="-47625"/>
            <a:chExt cx="5173701" cy="5952848"/>
          </a:xfrm>
        </p:grpSpPr>
        <p:sp>
          <p:nvSpPr>
            <p:cNvPr id="12" name="TextBox 12"/>
            <p:cNvSpPr txBox="1"/>
            <p:nvPr/>
          </p:nvSpPr>
          <p:spPr>
            <a:xfrm>
              <a:off x="0" y="-47625"/>
              <a:ext cx="5094493" cy="575971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>
                <a:lnSpc>
                  <a:spcPts val="3652"/>
                </a:lnSpc>
              </a:pPr>
              <a:r>
                <a:rPr lang="ru-RU" sz="2608" b="1" spc="391" dirty="0" smtClean="0">
                  <a:solidFill>
                    <a:schemeClr val="accent5">
                      <a:lumMod val="75000"/>
                    </a:schemeClr>
                  </a:solidFill>
                  <a:latin typeface="Tex Gyre Adventor Bold"/>
                </a:rPr>
                <a:t>формы</a:t>
              </a:r>
              <a:endParaRPr lang="en-US" sz="2608" b="1" spc="391" dirty="0">
                <a:solidFill>
                  <a:schemeClr val="accent5">
                    <a:lumMod val="75000"/>
                  </a:schemeClr>
                </a:solidFill>
                <a:latin typeface="Tex Gyre Adventor Bold"/>
              </a:endParaRPr>
            </a:p>
          </p:txBody>
        </p:sp>
        <p:sp>
          <p:nvSpPr>
            <p:cNvPr id="13" name="TextBox 13"/>
            <p:cNvSpPr txBox="1"/>
            <p:nvPr/>
          </p:nvSpPr>
          <p:spPr>
            <a:xfrm>
              <a:off x="-79208" y="1904129"/>
              <a:ext cx="5094493" cy="4001094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>
                <a:lnSpc>
                  <a:spcPts val="3881"/>
                </a:lnSpc>
              </a:pPr>
              <a:r>
                <a:rPr lang="ru-RU" sz="2400" spc="25" dirty="0" smtClean="0">
                  <a:solidFill>
                    <a:srgbClr val="04383F"/>
                  </a:solidFill>
                  <a:latin typeface="Tex Gyre Adventor"/>
                </a:rPr>
                <a:t>и</a:t>
              </a:r>
              <a:r>
                <a:rPr lang="ru-RU" sz="2400" spc="25" dirty="0" smtClean="0">
                  <a:solidFill>
                    <a:srgbClr val="04383F"/>
                  </a:solidFill>
                  <a:latin typeface="Tex Gyre Adventor"/>
                </a:rPr>
                <a:t>ндивидуальная</a:t>
              </a:r>
            </a:p>
            <a:p>
              <a:pPr>
                <a:lnSpc>
                  <a:spcPts val="3881"/>
                </a:lnSpc>
              </a:pPr>
              <a:r>
                <a:rPr lang="ru-RU" sz="2400" spc="25" dirty="0" smtClean="0">
                  <a:solidFill>
                    <a:srgbClr val="04383F"/>
                  </a:solidFill>
                  <a:latin typeface="Tex Gyre Adventor"/>
                </a:rPr>
                <a:t>г</a:t>
              </a:r>
              <a:r>
                <a:rPr lang="ru-RU" sz="2400" spc="25" dirty="0" smtClean="0">
                  <a:solidFill>
                    <a:srgbClr val="04383F"/>
                  </a:solidFill>
                  <a:latin typeface="Tex Gyre Adventor"/>
                </a:rPr>
                <a:t>рупповая</a:t>
              </a:r>
            </a:p>
            <a:p>
              <a:pPr>
                <a:lnSpc>
                  <a:spcPts val="3881"/>
                </a:lnSpc>
              </a:pPr>
              <a:r>
                <a:rPr lang="ru-RU" sz="2400" spc="25" dirty="0" smtClean="0">
                  <a:solidFill>
                    <a:srgbClr val="04383F"/>
                  </a:solidFill>
                  <a:latin typeface="Tex Gyre Adventor"/>
                </a:rPr>
                <a:t>к</a:t>
              </a:r>
              <a:r>
                <a:rPr lang="ru-RU" sz="2400" spc="25" dirty="0" smtClean="0">
                  <a:solidFill>
                    <a:srgbClr val="04383F"/>
                  </a:solidFill>
                  <a:latin typeface="Tex Gyre Adventor"/>
                </a:rPr>
                <a:t>оллективная</a:t>
              </a:r>
            </a:p>
            <a:p>
              <a:pPr>
                <a:lnSpc>
                  <a:spcPts val="3881"/>
                </a:lnSpc>
              </a:pPr>
              <a:r>
                <a:rPr lang="ru-RU" sz="2400" spc="25" dirty="0" smtClean="0">
                  <a:solidFill>
                    <a:srgbClr val="04383F"/>
                  </a:solidFill>
                  <a:latin typeface="Tex Gyre Adventor"/>
                </a:rPr>
                <a:t>в</a:t>
              </a:r>
              <a:r>
                <a:rPr lang="ru-RU" sz="2400" spc="25" dirty="0" smtClean="0">
                  <a:solidFill>
                    <a:srgbClr val="04383F"/>
                  </a:solidFill>
                  <a:latin typeface="Tex Gyre Adventor"/>
                </a:rPr>
                <a:t>заимная</a:t>
              </a:r>
            </a:p>
            <a:p>
              <a:pPr>
                <a:lnSpc>
                  <a:spcPts val="3881"/>
                </a:lnSpc>
              </a:pPr>
              <a:r>
                <a:rPr lang="ru-RU" sz="2400" spc="25" dirty="0" smtClean="0">
                  <a:solidFill>
                    <a:srgbClr val="04383F"/>
                  </a:solidFill>
                  <a:latin typeface="Tex Gyre Adventor"/>
                </a:rPr>
                <a:t>о</a:t>
              </a:r>
              <a:r>
                <a:rPr lang="ru-RU" sz="2400" spc="25" dirty="0" smtClean="0">
                  <a:solidFill>
                    <a:srgbClr val="04383F"/>
                  </a:solidFill>
                  <a:latin typeface="Tex Gyre Adventor"/>
                </a:rPr>
                <a:t>нлайн</a:t>
              </a:r>
              <a:r>
                <a:rPr lang="ru-RU" sz="2400" spc="25" dirty="0" smtClean="0">
                  <a:solidFill>
                    <a:srgbClr val="04383F"/>
                  </a:solidFill>
                  <a:latin typeface="Tex Gyre Adventor"/>
                </a:rPr>
                <a:t> </a:t>
              </a:r>
            </a:p>
            <a:p>
              <a:pPr>
                <a:lnSpc>
                  <a:spcPts val="3881"/>
                </a:lnSpc>
              </a:pPr>
              <a:endParaRPr lang="en-US" sz="2587" spc="25" dirty="0">
                <a:solidFill>
                  <a:srgbClr val="04383F"/>
                </a:solidFill>
                <a:latin typeface="Tex Gyre Adventor"/>
              </a:endParaRPr>
            </a:p>
          </p:txBody>
        </p:sp>
      </p:grpSp>
      <p:grpSp>
        <p:nvGrpSpPr>
          <p:cNvPr id="14" name="Group 14"/>
          <p:cNvGrpSpPr/>
          <p:nvPr/>
        </p:nvGrpSpPr>
        <p:grpSpPr>
          <a:xfrm>
            <a:off x="9982200" y="3360597"/>
            <a:ext cx="7086600" cy="5233632"/>
            <a:chOff x="-12663" y="-66675"/>
            <a:chExt cx="5809529" cy="6978176"/>
          </a:xfrm>
        </p:grpSpPr>
        <p:sp>
          <p:nvSpPr>
            <p:cNvPr id="15" name="TextBox 15"/>
            <p:cNvSpPr txBox="1"/>
            <p:nvPr/>
          </p:nvSpPr>
          <p:spPr>
            <a:xfrm>
              <a:off x="-1" y="-66675"/>
              <a:ext cx="5796867" cy="701047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>
                <a:lnSpc>
                  <a:spcPts val="4101"/>
                </a:lnSpc>
              </a:pPr>
              <a:r>
                <a:rPr lang="ru-RU" sz="2929" b="1" spc="439" dirty="0" smtClean="0">
                  <a:solidFill>
                    <a:schemeClr val="accent5">
                      <a:lumMod val="75000"/>
                    </a:schemeClr>
                  </a:solidFill>
                  <a:latin typeface="Tex Gyre Adventor Bold"/>
                </a:rPr>
                <a:t>циклограмм</a:t>
              </a:r>
              <a:r>
                <a:rPr lang="ru-RU" sz="2929" b="1" spc="439" dirty="0" smtClean="0">
                  <a:solidFill>
                    <a:srgbClr val="04383F"/>
                  </a:solidFill>
                  <a:latin typeface="Tex Gyre Adventor Bold"/>
                </a:rPr>
                <a:t>а</a:t>
              </a:r>
              <a:endParaRPr lang="en-US" sz="2929" b="1" spc="439" dirty="0">
                <a:solidFill>
                  <a:srgbClr val="04383F"/>
                </a:solidFill>
                <a:latin typeface="Tex Gyre Adventor Bold"/>
              </a:endParaRPr>
            </a:p>
          </p:txBody>
        </p:sp>
        <p:sp>
          <p:nvSpPr>
            <p:cNvPr id="16" name="TextBox 16"/>
            <p:cNvSpPr txBox="1"/>
            <p:nvPr/>
          </p:nvSpPr>
          <p:spPr>
            <a:xfrm>
              <a:off x="-12663" y="1658781"/>
              <a:ext cx="5796867" cy="525272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r>
                <a:rPr lang="en-US" sz="2400" spc="23" dirty="0" smtClean="0">
                  <a:solidFill>
                    <a:schemeClr val="accent5">
                      <a:lumMod val="50000"/>
                    </a:schemeClr>
                  </a:solidFill>
                  <a:latin typeface="Tex Gyre Adventor"/>
                  <a:ea typeface="Arimo" charset="0"/>
                  <a:cs typeface="Arimo" charset="0"/>
                </a:rPr>
                <a:t>-</a:t>
              </a:r>
              <a:r>
                <a:rPr lang="en-US" sz="2400" spc="23" dirty="0" smtClean="0">
                  <a:solidFill>
                    <a:schemeClr val="accent5">
                      <a:lumMod val="50000"/>
                    </a:schemeClr>
                  </a:solidFill>
                  <a:latin typeface="Tex Gyre Adventor"/>
                  <a:ea typeface="Arimo" charset="0"/>
                  <a:cs typeface="Arimo" charset="0"/>
                </a:rPr>
                <a:t>подготовка</a:t>
              </a:r>
              <a:r>
                <a:rPr lang="en-US" sz="2400" spc="23" dirty="0" smtClean="0">
                  <a:solidFill>
                    <a:schemeClr val="accent5">
                      <a:lumMod val="50000"/>
                    </a:schemeClr>
                  </a:solidFill>
                  <a:latin typeface="Tex Gyre Adventor"/>
                  <a:ea typeface="Arimo" charset="0"/>
                  <a:cs typeface="Arimo" charset="0"/>
                </a:rPr>
                <a:t> </a:t>
              </a:r>
              <a:r>
                <a:rPr lang="en-US" sz="2400" spc="23" dirty="0" smtClean="0">
                  <a:solidFill>
                    <a:schemeClr val="accent5">
                      <a:lumMod val="50000"/>
                    </a:schemeClr>
                  </a:solidFill>
                  <a:latin typeface="Tex Gyre Adventor"/>
                  <a:ea typeface="Arimo" charset="0"/>
                  <a:cs typeface="Arimo" charset="0"/>
                </a:rPr>
                <a:t>условий</a:t>
              </a:r>
              <a:r>
                <a:rPr lang="en-US" sz="2400" spc="23" dirty="0" smtClean="0">
                  <a:solidFill>
                    <a:schemeClr val="accent5">
                      <a:lumMod val="50000"/>
                    </a:schemeClr>
                  </a:solidFill>
                  <a:latin typeface="Tex Gyre Adventor"/>
                  <a:ea typeface="Arimo" charset="0"/>
                  <a:cs typeface="Arimo" charset="0"/>
                </a:rPr>
                <a:t> </a:t>
              </a:r>
              <a:r>
                <a:rPr lang="en-US" sz="2400" spc="23" dirty="0" smtClean="0">
                  <a:solidFill>
                    <a:schemeClr val="accent5">
                      <a:lumMod val="50000"/>
                    </a:schemeClr>
                  </a:solidFill>
                  <a:latin typeface="Tex Gyre Adventor"/>
                  <a:ea typeface="Arimo" charset="0"/>
                  <a:cs typeface="Arimo" charset="0"/>
                </a:rPr>
                <a:t>для</a:t>
              </a:r>
              <a:r>
                <a:rPr lang="en-US" sz="2400" spc="23" dirty="0" smtClean="0">
                  <a:solidFill>
                    <a:schemeClr val="accent5">
                      <a:lumMod val="50000"/>
                    </a:schemeClr>
                  </a:solidFill>
                  <a:latin typeface="Tex Gyre Adventor"/>
                  <a:ea typeface="Arimo" charset="0"/>
                  <a:cs typeface="Arimo" charset="0"/>
                </a:rPr>
                <a:t> </a:t>
              </a:r>
              <a:r>
                <a:rPr lang="en-US" sz="2400" spc="23" dirty="0" smtClean="0">
                  <a:solidFill>
                    <a:schemeClr val="accent5">
                      <a:lumMod val="50000"/>
                    </a:schemeClr>
                  </a:solidFill>
                  <a:latin typeface="Tex Gyre Adventor"/>
                  <a:ea typeface="Arimo" charset="0"/>
                  <a:cs typeface="Arimo" charset="0"/>
                </a:rPr>
                <a:t>запуска</a:t>
              </a:r>
              <a:r>
                <a:rPr lang="en-US" sz="2400" spc="23" dirty="0" smtClean="0">
                  <a:solidFill>
                    <a:schemeClr val="accent5">
                      <a:lumMod val="50000"/>
                    </a:schemeClr>
                  </a:solidFill>
                  <a:latin typeface="Tex Gyre Adventor"/>
                  <a:ea typeface="Arimo" charset="0"/>
                  <a:cs typeface="Arimo" charset="0"/>
                </a:rPr>
                <a:t> </a:t>
              </a:r>
              <a:r>
                <a:rPr lang="en-US" sz="2400" spc="23" dirty="0" smtClean="0">
                  <a:solidFill>
                    <a:schemeClr val="accent5">
                      <a:lumMod val="50000"/>
                    </a:schemeClr>
                  </a:solidFill>
                  <a:latin typeface="Tex Gyre Adventor"/>
                  <a:ea typeface="Arimo" charset="0"/>
                  <a:cs typeface="Arimo" charset="0"/>
                </a:rPr>
                <a:t>программы</a:t>
              </a:r>
              <a:r>
                <a:rPr lang="en-US" sz="2400" spc="23" dirty="0" smtClean="0">
                  <a:solidFill>
                    <a:schemeClr val="accent5">
                      <a:lumMod val="50000"/>
                    </a:schemeClr>
                  </a:solidFill>
                  <a:latin typeface="Tex Gyre Adventor"/>
                  <a:ea typeface="Arimo" charset="0"/>
                  <a:cs typeface="Arimo" charset="0"/>
                </a:rPr>
                <a:t> </a:t>
              </a:r>
              <a:r>
                <a:rPr lang="en-US" sz="2400" spc="23" dirty="0" smtClean="0">
                  <a:solidFill>
                    <a:schemeClr val="accent5">
                      <a:lumMod val="50000"/>
                    </a:schemeClr>
                  </a:solidFill>
                  <a:latin typeface="Tex Gyre Adventor"/>
                  <a:ea typeface="Arimo" charset="0"/>
                  <a:cs typeface="Arimo" charset="0"/>
                </a:rPr>
                <a:t>наставничества</a:t>
              </a:r>
              <a:r>
                <a:rPr lang="en-US" sz="2400" spc="23" dirty="0" smtClean="0">
                  <a:solidFill>
                    <a:schemeClr val="accent5">
                      <a:lumMod val="50000"/>
                    </a:schemeClr>
                  </a:solidFill>
                  <a:latin typeface="Tex Gyre Adventor"/>
                  <a:ea typeface="Arimo" charset="0"/>
                  <a:cs typeface="Arimo" charset="0"/>
                </a:rPr>
                <a:t>;</a:t>
              </a:r>
              <a:endParaRPr lang="ru-RU" sz="2400" spc="23" dirty="0" smtClean="0">
                <a:solidFill>
                  <a:schemeClr val="accent5">
                    <a:lumMod val="50000"/>
                  </a:schemeClr>
                </a:solidFill>
                <a:latin typeface="Tex Gyre Adventor"/>
                <a:ea typeface="Arimo" charset="0"/>
                <a:cs typeface="Arimo" charset="0"/>
              </a:endParaRPr>
            </a:p>
            <a:p>
              <a:endParaRPr lang="en-US" sz="800" spc="23" dirty="0" smtClean="0">
                <a:solidFill>
                  <a:schemeClr val="accent5">
                    <a:lumMod val="50000"/>
                  </a:schemeClr>
                </a:solidFill>
                <a:latin typeface="Tex Gyre Adventor"/>
                <a:ea typeface="Arimo" charset="0"/>
                <a:cs typeface="Arimo" charset="0"/>
              </a:endParaRPr>
            </a:p>
            <a:p>
              <a:r>
                <a:rPr lang="en-US" sz="2400" spc="23" dirty="0" smtClean="0">
                  <a:solidFill>
                    <a:schemeClr val="accent5">
                      <a:lumMod val="50000"/>
                    </a:schemeClr>
                  </a:solidFill>
                  <a:latin typeface="Tex Gyre Adventor"/>
                  <a:ea typeface="Arimo" charset="0"/>
                  <a:cs typeface="Arimo" charset="0"/>
                </a:rPr>
                <a:t>-</a:t>
              </a:r>
              <a:r>
                <a:rPr lang="en-US" sz="2400" spc="23" dirty="0" smtClean="0">
                  <a:solidFill>
                    <a:schemeClr val="accent5">
                      <a:lumMod val="50000"/>
                    </a:schemeClr>
                  </a:solidFill>
                  <a:latin typeface="Tex Gyre Adventor"/>
                  <a:ea typeface="Arimo" charset="0"/>
                  <a:cs typeface="Arimo" charset="0"/>
                </a:rPr>
                <a:t>формирование</a:t>
              </a:r>
              <a:r>
                <a:rPr lang="en-US" sz="2400" spc="23" dirty="0" smtClean="0">
                  <a:solidFill>
                    <a:schemeClr val="accent5">
                      <a:lumMod val="50000"/>
                    </a:schemeClr>
                  </a:solidFill>
                  <a:latin typeface="Tex Gyre Adventor"/>
                  <a:ea typeface="Arimo" charset="0"/>
                  <a:cs typeface="Arimo" charset="0"/>
                </a:rPr>
                <a:t> </a:t>
              </a:r>
              <a:r>
                <a:rPr lang="en-US" sz="2400" spc="23" dirty="0" smtClean="0">
                  <a:solidFill>
                    <a:schemeClr val="accent5">
                      <a:lumMod val="50000"/>
                    </a:schemeClr>
                  </a:solidFill>
                  <a:latin typeface="Tex Gyre Adventor"/>
                  <a:ea typeface="Arimo" charset="0"/>
                  <a:cs typeface="Arimo" charset="0"/>
                </a:rPr>
                <a:t>базы</a:t>
              </a:r>
              <a:r>
                <a:rPr lang="en-US" sz="2400" spc="23" dirty="0" smtClean="0">
                  <a:solidFill>
                    <a:schemeClr val="accent5">
                      <a:lumMod val="50000"/>
                    </a:schemeClr>
                  </a:solidFill>
                  <a:latin typeface="Tex Gyre Adventor"/>
                  <a:ea typeface="Arimo" charset="0"/>
                  <a:cs typeface="Arimo" charset="0"/>
                </a:rPr>
                <a:t> </a:t>
              </a:r>
              <a:r>
                <a:rPr lang="en-US" sz="2400" spc="23" dirty="0" smtClean="0">
                  <a:solidFill>
                    <a:schemeClr val="accent5">
                      <a:lumMod val="50000"/>
                    </a:schemeClr>
                  </a:solidFill>
                  <a:latin typeface="Tex Gyre Adventor"/>
                  <a:ea typeface="Arimo" charset="0"/>
                  <a:cs typeface="Arimo" charset="0"/>
                </a:rPr>
                <a:t>данных</a:t>
              </a:r>
              <a:r>
                <a:rPr lang="en-US" sz="2400" spc="23" dirty="0" smtClean="0">
                  <a:solidFill>
                    <a:schemeClr val="accent5">
                      <a:lumMod val="50000"/>
                    </a:schemeClr>
                  </a:solidFill>
                  <a:latin typeface="Tex Gyre Adventor"/>
                  <a:ea typeface="Arimo" charset="0"/>
                  <a:cs typeface="Arimo" charset="0"/>
                </a:rPr>
                <a:t> </a:t>
              </a:r>
              <a:r>
                <a:rPr lang="en-US" sz="2400" spc="23" dirty="0" smtClean="0">
                  <a:solidFill>
                    <a:schemeClr val="accent5">
                      <a:lumMod val="50000"/>
                    </a:schemeClr>
                  </a:solidFill>
                  <a:latin typeface="Tex Gyre Adventor"/>
                  <a:ea typeface="Arimo" charset="0"/>
                  <a:cs typeface="Arimo" charset="0"/>
                </a:rPr>
                <a:t>наставляемых</a:t>
              </a:r>
              <a:r>
                <a:rPr lang="en-US" sz="2400" spc="23" dirty="0" smtClean="0">
                  <a:solidFill>
                    <a:schemeClr val="accent5">
                      <a:lumMod val="50000"/>
                    </a:schemeClr>
                  </a:solidFill>
                  <a:latin typeface="Tex Gyre Adventor"/>
                  <a:ea typeface="Arimo" charset="0"/>
                  <a:cs typeface="Arimo" charset="0"/>
                </a:rPr>
                <a:t>;</a:t>
              </a:r>
              <a:endParaRPr lang="ru-RU" sz="2400" spc="23" dirty="0" smtClean="0">
                <a:solidFill>
                  <a:schemeClr val="accent5">
                    <a:lumMod val="50000"/>
                  </a:schemeClr>
                </a:solidFill>
                <a:latin typeface="Tex Gyre Adventor"/>
                <a:ea typeface="Arimo" charset="0"/>
                <a:cs typeface="Arimo" charset="0"/>
              </a:endParaRPr>
            </a:p>
            <a:p>
              <a:endParaRPr lang="en-US" sz="800" spc="23" dirty="0" smtClean="0">
                <a:solidFill>
                  <a:schemeClr val="accent5">
                    <a:lumMod val="50000"/>
                  </a:schemeClr>
                </a:solidFill>
                <a:latin typeface="Tex Gyre Adventor"/>
                <a:ea typeface="Arimo" charset="0"/>
                <a:cs typeface="Arimo" charset="0"/>
              </a:endParaRPr>
            </a:p>
            <a:p>
              <a:r>
                <a:rPr lang="en-US" sz="2400" spc="23" dirty="0" smtClean="0">
                  <a:solidFill>
                    <a:schemeClr val="accent5">
                      <a:lumMod val="50000"/>
                    </a:schemeClr>
                  </a:solidFill>
                  <a:latin typeface="Tex Gyre Adventor"/>
                  <a:ea typeface="Arimo" charset="0"/>
                  <a:cs typeface="Arimo" charset="0"/>
                </a:rPr>
                <a:t>-</a:t>
              </a:r>
              <a:r>
                <a:rPr lang="en-US" sz="2400" spc="23" dirty="0" smtClean="0">
                  <a:solidFill>
                    <a:schemeClr val="accent5">
                      <a:lumMod val="50000"/>
                    </a:schemeClr>
                  </a:solidFill>
                  <a:latin typeface="Tex Gyre Adventor"/>
                  <a:ea typeface="Arimo" charset="0"/>
                  <a:cs typeface="Arimo" charset="0"/>
                </a:rPr>
                <a:t>формирование</a:t>
              </a:r>
              <a:r>
                <a:rPr lang="en-US" sz="2400" spc="23" dirty="0" smtClean="0">
                  <a:solidFill>
                    <a:schemeClr val="accent5">
                      <a:lumMod val="50000"/>
                    </a:schemeClr>
                  </a:solidFill>
                  <a:latin typeface="Tex Gyre Adventor"/>
                  <a:ea typeface="Arimo" charset="0"/>
                  <a:cs typeface="Arimo" charset="0"/>
                </a:rPr>
                <a:t> </a:t>
              </a:r>
              <a:r>
                <a:rPr lang="en-US" sz="2400" spc="23" dirty="0" smtClean="0">
                  <a:solidFill>
                    <a:schemeClr val="accent5">
                      <a:lumMod val="50000"/>
                    </a:schemeClr>
                  </a:solidFill>
                  <a:latin typeface="Tex Gyre Adventor"/>
                  <a:ea typeface="Arimo" charset="0"/>
                  <a:cs typeface="Arimo" charset="0"/>
                </a:rPr>
                <a:t>базы</a:t>
              </a:r>
              <a:r>
                <a:rPr lang="en-US" sz="2400" spc="23" dirty="0" smtClean="0">
                  <a:solidFill>
                    <a:schemeClr val="accent5">
                      <a:lumMod val="50000"/>
                    </a:schemeClr>
                  </a:solidFill>
                  <a:latin typeface="Tex Gyre Adventor"/>
                  <a:ea typeface="Arimo" charset="0"/>
                  <a:cs typeface="Arimo" charset="0"/>
                </a:rPr>
                <a:t> </a:t>
              </a:r>
              <a:r>
                <a:rPr lang="en-US" sz="2400" spc="23" dirty="0" smtClean="0">
                  <a:solidFill>
                    <a:schemeClr val="accent5">
                      <a:lumMod val="50000"/>
                    </a:schemeClr>
                  </a:solidFill>
                  <a:latin typeface="Tex Gyre Adventor"/>
                  <a:ea typeface="Arimo" charset="0"/>
                  <a:cs typeface="Arimo" charset="0"/>
                </a:rPr>
                <a:t>данных</a:t>
              </a:r>
              <a:r>
                <a:rPr lang="en-US" sz="2400" spc="23" dirty="0" smtClean="0">
                  <a:solidFill>
                    <a:schemeClr val="accent5">
                      <a:lumMod val="50000"/>
                    </a:schemeClr>
                  </a:solidFill>
                  <a:latin typeface="Tex Gyre Adventor"/>
                  <a:ea typeface="Arimo" charset="0"/>
                  <a:cs typeface="Arimo" charset="0"/>
                </a:rPr>
                <a:t> </a:t>
              </a:r>
              <a:r>
                <a:rPr lang="en-US" sz="2400" spc="23" dirty="0" smtClean="0">
                  <a:solidFill>
                    <a:schemeClr val="accent5">
                      <a:lumMod val="50000"/>
                    </a:schemeClr>
                  </a:solidFill>
                  <a:latin typeface="Tex Gyre Adventor"/>
                  <a:ea typeface="Arimo" charset="0"/>
                  <a:cs typeface="Arimo" charset="0"/>
                </a:rPr>
                <a:t>наставников</a:t>
              </a:r>
              <a:r>
                <a:rPr lang="en-US" sz="2400" spc="23" dirty="0" smtClean="0">
                  <a:solidFill>
                    <a:schemeClr val="accent5">
                      <a:lumMod val="50000"/>
                    </a:schemeClr>
                  </a:solidFill>
                  <a:latin typeface="Tex Gyre Adventor"/>
                  <a:ea typeface="Arimo" charset="0"/>
                  <a:cs typeface="Arimo" charset="0"/>
                </a:rPr>
                <a:t>;</a:t>
              </a:r>
              <a:endParaRPr lang="ru-RU" sz="2400" spc="23" dirty="0" smtClean="0">
                <a:solidFill>
                  <a:schemeClr val="accent5">
                    <a:lumMod val="50000"/>
                  </a:schemeClr>
                </a:solidFill>
                <a:latin typeface="Tex Gyre Adventor"/>
                <a:ea typeface="Arimo" charset="0"/>
                <a:cs typeface="Arimo" charset="0"/>
              </a:endParaRPr>
            </a:p>
            <a:p>
              <a:endParaRPr lang="en-US" sz="800" spc="23" dirty="0" smtClean="0">
                <a:solidFill>
                  <a:schemeClr val="accent5">
                    <a:lumMod val="50000"/>
                  </a:schemeClr>
                </a:solidFill>
                <a:latin typeface="Tex Gyre Adventor"/>
                <a:ea typeface="Arimo" charset="0"/>
                <a:cs typeface="Arimo" charset="0"/>
              </a:endParaRPr>
            </a:p>
            <a:p>
              <a:r>
                <a:rPr lang="en-US" sz="2400" spc="23" dirty="0" smtClean="0">
                  <a:solidFill>
                    <a:schemeClr val="accent5">
                      <a:lumMod val="50000"/>
                    </a:schemeClr>
                  </a:solidFill>
                  <a:latin typeface="Tex Gyre Adventor"/>
                  <a:ea typeface="Arimo" charset="0"/>
                  <a:cs typeface="Arimo" charset="0"/>
                </a:rPr>
                <a:t>-</a:t>
              </a:r>
              <a:r>
                <a:rPr lang="en-US" sz="2400" spc="23" dirty="0" smtClean="0">
                  <a:solidFill>
                    <a:schemeClr val="accent5">
                      <a:lumMod val="50000"/>
                    </a:schemeClr>
                  </a:solidFill>
                  <a:latin typeface="Tex Gyre Adventor"/>
                  <a:ea typeface="Arimo" charset="0"/>
                  <a:cs typeface="Arimo" charset="0"/>
                </a:rPr>
                <a:t>отбор</a:t>
              </a:r>
              <a:r>
                <a:rPr lang="en-US" sz="2400" spc="23" dirty="0" smtClean="0">
                  <a:solidFill>
                    <a:schemeClr val="accent5">
                      <a:lumMod val="50000"/>
                    </a:schemeClr>
                  </a:solidFill>
                  <a:latin typeface="Tex Gyre Adventor"/>
                  <a:ea typeface="Arimo" charset="0"/>
                  <a:cs typeface="Arimo" charset="0"/>
                </a:rPr>
                <a:t> и </a:t>
              </a:r>
              <a:r>
                <a:rPr lang="en-US" sz="2400" spc="23" dirty="0" smtClean="0">
                  <a:solidFill>
                    <a:schemeClr val="accent5">
                      <a:lumMod val="50000"/>
                    </a:schemeClr>
                  </a:solidFill>
                  <a:latin typeface="Tex Gyre Adventor"/>
                  <a:ea typeface="Arimo" charset="0"/>
                  <a:cs typeface="Arimo" charset="0"/>
                </a:rPr>
                <a:t>обучение</a:t>
              </a:r>
              <a:r>
                <a:rPr lang="en-US" sz="2400" spc="23" dirty="0" smtClean="0">
                  <a:solidFill>
                    <a:schemeClr val="accent5">
                      <a:lumMod val="50000"/>
                    </a:schemeClr>
                  </a:solidFill>
                  <a:latin typeface="Tex Gyre Adventor"/>
                  <a:ea typeface="Arimo" charset="0"/>
                  <a:cs typeface="Arimo" charset="0"/>
                </a:rPr>
                <a:t> </a:t>
              </a:r>
              <a:r>
                <a:rPr lang="en-US" sz="2400" spc="23" dirty="0" smtClean="0">
                  <a:solidFill>
                    <a:schemeClr val="accent5">
                      <a:lumMod val="50000"/>
                    </a:schemeClr>
                  </a:solidFill>
                  <a:latin typeface="Tex Gyre Adventor"/>
                  <a:ea typeface="Arimo" charset="0"/>
                  <a:cs typeface="Arimo" charset="0"/>
                </a:rPr>
                <a:t>наставников</a:t>
              </a:r>
              <a:r>
                <a:rPr lang="en-US" sz="2400" spc="23" dirty="0" smtClean="0">
                  <a:solidFill>
                    <a:schemeClr val="accent5">
                      <a:lumMod val="50000"/>
                    </a:schemeClr>
                  </a:solidFill>
                  <a:latin typeface="Tex Gyre Adventor"/>
                  <a:ea typeface="Arimo" charset="0"/>
                  <a:cs typeface="Arimo" charset="0"/>
                </a:rPr>
                <a:t>;</a:t>
              </a:r>
            </a:p>
            <a:p>
              <a:r>
                <a:rPr lang="en-US" sz="2400" spc="23" dirty="0" smtClean="0">
                  <a:solidFill>
                    <a:schemeClr val="accent5">
                      <a:lumMod val="50000"/>
                    </a:schemeClr>
                  </a:solidFill>
                  <a:latin typeface="Tex Gyre Adventor"/>
                  <a:ea typeface="Arimo" charset="0"/>
                  <a:cs typeface="Arimo" charset="0"/>
                </a:rPr>
                <a:t>-</a:t>
              </a:r>
              <a:r>
                <a:rPr lang="en-US" sz="2400" spc="23" dirty="0" smtClean="0">
                  <a:solidFill>
                    <a:schemeClr val="accent5">
                      <a:lumMod val="50000"/>
                    </a:schemeClr>
                  </a:solidFill>
                  <a:latin typeface="Tex Gyre Adventor"/>
                  <a:ea typeface="Arimo" charset="0"/>
                  <a:cs typeface="Arimo" charset="0"/>
                </a:rPr>
                <a:t>формирование</a:t>
              </a:r>
              <a:r>
                <a:rPr lang="en-US" sz="2400" spc="23" dirty="0" smtClean="0">
                  <a:solidFill>
                    <a:schemeClr val="accent5">
                      <a:lumMod val="50000"/>
                    </a:schemeClr>
                  </a:solidFill>
                  <a:latin typeface="Tex Gyre Adventor"/>
                  <a:ea typeface="Arimo" charset="0"/>
                  <a:cs typeface="Arimo" charset="0"/>
                </a:rPr>
                <a:t> </a:t>
              </a:r>
              <a:r>
                <a:rPr lang="en-US" sz="2400" spc="23" dirty="0" smtClean="0">
                  <a:solidFill>
                    <a:schemeClr val="accent5">
                      <a:lumMod val="50000"/>
                    </a:schemeClr>
                  </a:solidFill>
                  <a:latin typeface="Tex Gyre Adventor"/>
                  <a:ea typeface="Arimo" charset="0"/>
                  <a:cs typeface="Arimo" charset="0"/>
                </a:rPr>
                <a:t>наставнических</a:t>
              </a:r>
              <a:r>
                <a:rPr lang="en-US" sz="2400" spc="23" dirty="0" smtClean="0">
                  <a:solidFill>
                    <a:schemeClr val="accent5">
                      <a:lumMod val="50000"/>
                    </a:schemeClr>
                  </a:solidFill>
                  <a:latin typeface="Tex Gyre Adventor"/>
                  <a:ea typeface="Arimo" charset="0"/>
                  <a:cs typeface="Arimo" charset="0"/>
                </a:rPr>
                <a:t> </a:t>
              </a:r>
              <a:r>
                <a:rPr lang="en-US" sz="2400" spc="23" dirty="0" smtClean="0">
                  <a:solidFill>
                    <a:schemeClr val="accent5">
                      <a:lumMod val="50000"/>
                    </a:schemeClr>
                  </a:solidFill>
                  <a:latin typeface="Tex Gyre Adventor"/>
                  <a:ea typeface="Arimo" charset="0"/>
                  <a:cs typeface="Arimo" charset="0"/>
                </a:rPr>
                <a:t>групп</a:t>
              </a:r>
              <a:r>
                <a:rPr lang="en-US" sz="2400" spc="23" dirty="0" smtClean="0">
                  <a:solidFill>
                    <a:schemeClr val="accent5">
                      <a:lumMod val="50000"/>
                    </a:schemeClr>
                  </a:solidFill>
                  <a:latin typeface="Tex Gyre Adventor"/>
                  <a:ea typeface="Arimo" charset="0"/>
                  <a:cs typeface="Arimo" charset="0"/>
                </a:rPr>
                <a:t>;</a:t>
              </a:r>
              <a:endParaRPr lang="ru-RU" sz="2400" spc="23" dirty="0" smtClean="0">
                <a:solidFill>
                  <a:schemeClr val="accent5">
                    <a:lumMod val="50000"/>
                  </a:schemeClr>
                </a:solidFill>
                <a:latin typeface="Tex Gyre Adventor"/>
                <a:ea typeface="Arimo" charset="0"/>
                <a:cs typeface="Arimo" charset="0"/>
              </a:endParaRPr>
            </a:p>
            <a:p>
              <a:endParaRPr lang="en-US" sz="800" spc="23" dirty="0" smtClean="0">
                <a:solidFill>
                  <a:schemeClr val="accent5">
                    <a:lumMod val="50000"/>
                  </a:schemeClr>
                </a:solidFill>
                <a:latin typeface="Tex Gyre Adventor"/>
                <a:ea typeface="Arimo" charset="0"/>
                <a:cs typeface="Arimo" charset="0"/>
              </a:endParaRPr>
            </a:p>
            <a:p>
              <a:r>
                <a:rPr lang="en-US" sz="2400" spc="23" dirty="0" smtClean="0">
                  <a:solidFill>
                    <a:schemeClr val="accent5">
                      <a:lumMod val="50000"/>
                    </a:schemeClr>
                  </a:solidFill>
                  <a:latin typeface="Tex Gyre Adventor"/>
                  <a:ea typeface="Arimo" charset="0"/>
                  <a:cs typeface="Arimo" charset="0"/>
                </a:rPr>
                <a:t>-</a:t>
              </a:r>
              <a:r>
                <a:rPr lang="en-US" sz="2400" spc="23" dirty="0" smtClean="0">
                  <a:solidFill>
                    <a:schemeClr val="accent5">
                      <a:lumMod val="50000"/>
                    </a:schemeClr>
                  </a:solidFill>
                  <a:latin typeface="Tex Gyre Adventor"/>
                  <a:ea typeface="Arimo" charset="0"/>
                  <a:cs typeface="Arimo" charset="0"/>
                </a:rPr>
                <a:t>организация</a:t>
              </a:r>
              <a:r>
                <a:rPr lang="en-US" sz="2400" spc="23" dirty="0" smtClean="0">
                  <a:solidFill>
                    <a:schemeClr val="accent5">
                      <a:lumMod val="50000"/>
                    </a:schemeClr>
                  </a:solidFill>
                  <a:latin typeface="Tex Gyre Adventor"/>
                  <a:ea typeface="Arimo" charset="0"/>
                  <a:cs typeface="Arimo" charset="0"/>
                </a:rPr>
                <a:t> </a:t>
              </a:r>
              <a:r>
                <a:rPr lang="en-US" sz="2400" spc="23" dirty="0" smtClean="0">
                  <a:solidFill>
                    <a:schemeClr val="accent5">
                      <a:lumMod val="50000"/>
                    </a:schemeClr>
                  </a:solidFill>
                  <a:latin typeface="Tex Gyre Adventor"/>
                  <a:ea typeface="Arimo" charset="0"/>
                  <a:cs typeface="Arimo" charset="0"/>
                </a:rPr>
                <a:t>хода</a:t>
              </a:r>
              <a:r>
                <a:rPr lang="en-US" sz="2400" spc="23" dirty="0" smtClean="0">
                  <a:solidFill>
                    <a:schemeClr val="accent5">
                      <a:lumMod val="50000"/>
                    </a:schemeClr>
                  </a:solidFill>
                  <a:latin typeface="Tex Gyre Adventor"/>
                  <a:ea typeface="Arimo" charset="0"/>
                  <a:cs typeface="Arimo" charset="0"/>
                </a:rPr>
                <a:t> </a:t>
              </a:r>
              <a:r>
                <a:rPr lang="en-US" sz="2400" spc="23" dirty="0" smtClean="0">
                  <a:solidFill>
                    <a:schemeClr val="accent5">
                      <a:lumMod val="50000"/>
                    </a:schemeClr>
                  </a:solidFill>
                  <a:latin typeface="Tex Gyre Adventor"/>
                  <a:ea typeface="Arimo" charset="0"/>
                  <a:cs typeface="Arimo" charset="0"/>
                </a:rPr>
                <a:t>работы</a:t>
              </a:r>
              <a:r>
                <a:rPr lang="en-US" sz="2400" spc="23" dirty="0" smtClean="0">
                  <a:solidFill>
                    <a:schemeClr val="accent5">
                      <a:lumMod val="50000"/>
                    </a:schemeClr>
                  </a:solidFill>
                  <a:latin typeface="Tex Gyre Adventor"/>
                  <a:ea typeface="Arimo" charset="0"/>
                  <a:cs typeface="Arimo" charset="0"/>
                </a:rPr>
                <a:t> </a:t>
              </a:r>
              <a:r>
                <a:rPr lang="en-US" sz="2400" spc="23" dirty="0" smtClean="0">
                  <a:solidFill>
                    <a:schemeClr val="accent5">
                      <a:lumMod val="50000"/>
                    </a:schemeClr>
                  </a:solidFill>
                  <a:latin typeface="Tex Gyre Adventor"/>
                  <a:ea typeface="Arimo" charset="0"/>
                  <a:cs typeface="Arimo" charset="0"/>
                </a:rPr>
                <a:t>наставнических</a:t>
              </a:r>
              <a:r>
                <a:rPr lang="en-US" sz="2400" spc="23" dirty="0" smtClean="0">
                  <a:solidFill>
                    <a:schemeClr val="accent5">
                      <a:lumMod val="50000"/>
                    </a:schemeClr>
                  </a:solidFill>
                  <a:latin typeface="Tex Gyre Adventor"/>
                  <a:ea typeface="Arimo" charset="0"/>
                  <a:cs typeface="Arimo" charset="0"/>
                </a:rPr>
                <a:t> </a:t>
              </a:r>
              <a:r>
                <a:rPr lang="en-US" sz="2400" spc="23" dirty="0" smtClean="0">
                  <a:solidFill>
                    <a:schemeClr val="accent5">
                      <a:lumMod val="50000"/>
                    </a:schemeClr>
                  </a:solidFill>
                  <a:latin typeface="Tex Gyre Adventor"/>
                  <a:ea typeface="Arimo" charset="0"/>
                  <a:cs typeface="Arimo" charset="0"/>
                </a:rPr>
                <a:t>групп</a:t>
              </a:r>
              <a:r>
                <a:rPr lang="en-US" sz="2400" spc="23" dirty="0" smtClean="0">
                  <a:solidFill>
                    <a:schemeClr val="accent5">
                      <a:lumMod val="50000"/>
                    </a:schemeClr>
                  </a:solidFill>
                  <a:latin typeface="Tex Gyre Adventor"/>
                  <a:ea typeface="Arimo" charset="0"/>
                  <a:cs typeface="Arimo" charset="0"/>
                </a:rPr>
                <a:t>;</a:t>
              </a:r>
              <a:endParaRPr lang="ru-RU" sz="2400" spc="23" dirty="0" smtClean="0">
                <a:solidFill>
                  <a:schemeClr val="accent5">
                    <a:lumMod val="50000"/>
                  </a:schemeClr>
                </a:solidFill>
                <a:latin typeface="Tex Gyre Adventor"/>
                <a:ea typeface="Arimo" charset="0"/>
                <a:cs typeface="Arimo" charset="0"/>
              </a:endParaRPr>
            </a:p>
            <a:p>
              <a:endParaRPr lang="en-US" sz="800" spc="23" dirty="0" smtClean="0">
                <a:solidFill>
                  <a:schemeClr val="accent5">
                    <a:lumMod val="50000"/>
                  </a:schemeClr>
                </a:solidFill>
                <a:latin typeface="Tex Gyre Adventor"/>
                <a:ea typeface="Arimo" charset="0"/>
                <a:cs typeface="Arimo" charset="0"/>
              </a:endParaRPr>
            </a:p>
            <a:p>
              <a:r>
                <a:rPr lang="en-US" sz="2400" spc="23" dirty="0" smtClean="0">
                  <a:solidFill>
                    <a:schemeClr val="accent5">
                      <a:lumMod val="50000"/>
                    </a:schemeClr>
                  </a:solidFill>
                  <a:latin typeface="Tex Gyre Adventor"/>
                  <a:ea typeface="Arimo" charset="0"/>
                  <a:cs typeface="Arimo" charset="0"/>
                </a:rPr>
                <a:t>-</a:t>
              </a:r>
              <a:r>
                <a:rPr lang="en-US" sz="2400" spc="23" dirty="0" smtClean="0">
                  <a:solidFill>
                    <a:schemeClr val="accent5">
                      <a:lumMod val="50000"/>
                    </a:schemeClr>
                  </a:solidFill>
                  <a:latin typeface="Tex Gyre Adventor"/>
                  <a:ea typeface="Arimo" charset="0"/>
                  <a:cs typeface="Arimo" charset="0"/>
                </a:rPr>
                <a:t>завершение</a:t>
              </a:r>
              <a:r>
                <a:rPr lang="en-US" sz="2400" spc="23" dirty="0" smtClean="0">
                  <a:solidFill>
                    <a:schemeClr val="accent5">
                      <a:lumMod val="50000"/>
                    </a:schemeClr>
                  </a:solidFill>
                  <a:latin typeface="Tex Gyre Adventor"/>
                  <a:ea typeface="Arimo" charset="0"/>
                  <a:cs typeface="Arimo" charset="0"/>
                </a:rPr>
                <a:t> </a:t>
              </a:r>
              <a:r>
                <a:rPr lang="en-US" sz="2400" spc="23" dirty="0" smtClean="0">
                  <a:solidFill>
                    <a:schemeClr val="accent5">
                      <a:lumMod val="50000"/>
                    </a:schemeClr>
                  </a:solidFill>
                  <a:latin typeface="Tex Gyre Adventor"/>
                  <a:ea typeface="Arimo" charset="0"/>
                  <a:cs typeface="Arimo" charset="0"/>
                </a:rPr>
                <a:t>наставничества</a:t>
              </a:r>
              <a:endParaRPr lang="en-US" sz="2400" spc="23" dirty="0">
                <a:solidFill>
                  <a:schemeClr val="accent5">
                    <a:lumMod val="50000"/>
                  </a:schemeClr>
                </a:solidFill>
                <a:latin typeface="Tex Gyre Adventor"/>
                <a:ea typeface="Arimo" charset="0"/>
                <a:cs typeface="Arimo" charset="0"/>
              </a:endParaRPr>
            </a:p>
          </p:txBody>
        </p:sp>
      </p:grpSp>
      <p:grpSp>
        <p:nvGrpSpPr>
          <p:cNvPr id="17" name="Group 17"/>
          <p:cNvGrpSpPr/>
          <p:nvPr/>
        </p:nvGrpSpPr>
        <p:grpSpPr>
          <a:xfrm>
            <a:off x="1028700" y="1111148"/>
            <a:ext cx="13220700" cy="1425467"/>
            <a:chOff x="0" y="-104775"/>
            <a:chExt cx="16791932" cy="1900623"/>
          </a:xfrm>
        </p:grpSpPr>
        <p:sp>
          <p:nvSpPr>
            <p:cNvPr id="18" name="TextBox 18"/>
            <p:cNvSpPr txBox="1"/>
            <p:nvPr/>
          </p:nvSpPr>
          <p:spPr>
            <a:xfrm>
              <a:off x="0" y="-104775"/>
              <a:ext cx="16791932" cy="107559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>
                <a:lnSpc>
                  <a:spcPts val="6860"/>
                </a:lnSpc>
              </a:pPr>
              <a:r>
                <a:rPr lang="ru-RU" sz="4900" spc="539" dirty="0" smtClean="0">
                  <a:solidFill>
                    <a:srgbClr val="04383F"/>
                  </a:solidFill>
                  <a:latin typeface="CAT Neuzeit Italics"/>
                </a:rPr>
                <a:t>М</a:t>
              </a:r>
              <a:r>
                <a:rPr lang="ru-RU" sz="4900" spc="539" dirty="0" smtClean="0">
                  <a:solidFill>
                    <a:srgbClr val="04383F"/>
                  </a:solidFill>
                  <a:latin typeface="CAT Neuzeit Italics"/>
                </a:rPr>
                <a:t>еханизмы реализации программы</a:t>
              </a:r>
              <a:endParaRPr lang="en-US" sz="4900" spc="539" dirty="0">
                <a:solidFill>
                  <a:srgbClr val="04383F"/>
                </a:solidFill>
                <a:latin typeface="CAT Neuzeit Italics"/>
              </a:endParaRPr>
            </a:p>
          </p:txBody>
        </p:sp>
        <p:sp>
          <p:nvSpPr>
            <p:cNvPr id="19" name="AutoShape 19"/>
            <p:cNvSpPr/>
            <p:nvPr/>
          </p:nvSpPr>
          <p:spPr>
            <a:xfrm>
              <a:off x="0" y="1628631"/>
              <a:ext cx="16772573" cy="167217"/>
            </a:xfrm>
            <a:prstGeom prst="rect">
              <a:avLst/>
            </a:prstGeom>
            <a:solidFill>
              <a:srgbClr val="04383F"/>
            </a:solidFill>
          </p:spPr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4383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/>
          <p:cNvSpPr/>
          <p:nvPr/>
        </p:nvSpPr>
        <p:spPr>
          <a:xfrm>
            <a:off x="-211377" y="-219617"/>
            <a:ext cx="8432526" cy="10726234"/>
          </a:xfrm>
          <a:prstGeom prst="rect">
            <a:avLst/>
          </a:prstGeom>
          <a:solidFill>
            <a:srgbClr val="FDFDFD"/>
          </a:solidFill>
        </p:spPr>
      </p:sp>
      <p:sp>
        <p:nvSpPr>
          <p:cNvPr id="3" name="TextBox 3"/>
          <p:cNvSpPr txBox="1"/>
          <p:nvPr/>
        </p:nvSpPr>
        <p:spPr>
          <a:xfrm>
            <a:off x="582360" y="325877"/>
            <a:ext cx="7638789" cy="62241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5460"/>
              </a:lnSpc>
            </a:pPr>
            <a:r>
              <a:rPr lang="en-US" sz="3200" spc="429" dirty="0">
                <a:solidFill>
                  <a:srgbClr val="04383F"/>
                </a:solidFill>
                <a:latin typeface="CAT Neuzeit Italics"/>
              </a:rPr>
              <a:t>ОЖИДАЕМЫЕ РЕЗУЛЬТАТЫ</a:t>
            </a:r>
          </a:p>
        </p:txBody>
      </p:sp>
      <p:sp>
        <p:nvSpPr>
          <p:cNvPr id="4" name="TextBox 4"/>
          <p:cNvSpPr txBox="1"/>
          <p:nvPr/>
        </p:nvSpPr>
        <p:spPr>
          <a:xfrm>
            <a:off x="533400" y="1104900"/>
            <a:ext cx="7107432" cy="818179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3262"/>
              </a:lnSpc>
            </a:pPr>
            <a:r>
              <a:rPr lang="en-US" sz="2200" spc="21" dirty="0">
                <a:solidFill>
                  <a:srgbClr val="04383F"/>
                </a:solidFill>
                <a:latin typeface="Tex Gyre Adventor"/>
              </a:rPr>
              <a:t>1. Раскрытие личностного, творческого, профессионального потенциала обучающихся                  и педагогов, обеспечение практической реализации концепции построения индивидуальных образовательных траекторий.</a:t>
            </a:r>
          </a:p>
          <a:p>
            <a:pPr>
              <a:lnSpc>
                <a:spcPts val="3262"/>
              </a:lnSpc>
            </a:pPr>
            <a:endParaRPr sz="2200" dirty="0"/>
          </a:p>
          <a:p>
            <a:pPr>
              <a:lnSpc>
                <a:spcPts val="3262"/>
              </a:lnSpc>
            </a:pPr>
            <a:r>
              <a:rPr lang="en-US" sz="2200" spc="21" dirty="0">
                <a:solidFill>
                  <a:srgbClr val="04383F"/>
                </a:solidFill>
                <a:latin typeface="Tex Gyre Adventor"/>
              </a:rPr>
              <a:t>2. Создание канала эффективного обмена личностным, жизненным и профессиональным опытом, в том числе посредством системы сетевого взаимодействия и сетевого наставничества в регионе, направленных на обеспечение адресной помощи субъектам образовательной и профессиональной деятельности.</a:t>
            </a:r>
          </a:p>
          <a:p>
            <a:pPr>
              <a:lnSpc>
                <a:spcPts val="3262"/>
              </a:lnSpc>
            </a:pPr>
            <a:endParaRPr sz="2200" dirty="0"/>
          </a:p>
          <a:p>
            <a:pPr>
              <a:lnSpc>
                <a:spcPts val="3562"/>
              </a:lnSpc>
            </a:pPr>
            <a:r>
              <a:rPr lang="en-US" sz="2200" spc="21" dirty="0">
                <a:solidFill>
                  <a:srgbClr val="04383F"/>
                </a:solidFill>
                <a:latin typeface="Tex Gyre Adventor"/>
              </a:rPr>
              <a:t>3.</a:t>
            </a:r>
            <a:r>
              <a:rPr lang="en-US" sz="2200" spc="23" dirty="0">
                <a:solidFill>
                  <a:srgbClr val="04383F"/>
                </a:solidFill>
                <a:latin typeface="Tex Gyre Adventor"/>
              </a:rPr>
              <a:t>Привлечение дополнительных ресурсов в развитие инновационных образовательных программ региона и конкретных образовательных организаций благодаря формированию устойчивых связей в системе социального партнерства.</a:t>
            </a:r>
          </a:p>
        </p:txBody>
      </p:sp>
      <p:sp>
        <p:nvSpPr>
          <p:cNvPr id="5" name="AutoShape 5"/>
          <p:cNvSpPr/>
          <p:nvPr/>
        </p:nvSpPr>
        <p:spPr>
          <a:xfrm>
            <a:off x="17041467" y="-202002"/>
            <a:ext cx="1475526" cy="1636365"/>
          </a:xfrm>
          <a:prstGeom prst="rect">
            <a:avLst/>
          </a:prstGeom>
          <a:solidFill>
            <a:srgbClr val="FDFDFD"/>
          </a:solidFill>
        </p:spPr>
      </p:sp>
      <p:sp>
        <p:nvSpPr>
          <p:cNvPr id="6" name="AutoShape 6"/>
          <p:cNvSpPr/>
          <p:nvPr/>
        </p:nvSpPr>
        <p:spPr>
          <a:xfrm>
            <a:off x="11729603" y="695447"/>
            <a:ext cx="10869754" cy="125413"/>
          </a:xfrm>
          <a:prstGeom prst="rect">
            <a:avLst/>
          </a:prstGeom>
          <a:solidFill>
            <a:srgbClr val="318F9A"/>
          </a:solidFill>
        </p:spPr>
      </p:sp>
      <p:sp>
        <p:nvSpPr>
          <p:cNvPr id="7" name="TextBox 7"/>
          <p:cNvSpPr txBox="1"/>
          <p:nvPr/>
        </p:nvSpPr>
        <p:spPr>
          <a:xfrm>
            <a:off x="8763000" y="1104900"/>
            <a:ext cx="9129270" cy="769697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257"/>
              </a:lnSpc>
              <a:spcBef>
                <a:spcPct val="0"/>
              </a:spcBef>
            </a:pPr>
            <a:r>
              <a:rPr lang="en-US" sz="2838" spc="28" dirty="0">
                <a:solidFill>
                  <a:srgbClr val="FFFFFF"/>
                </a:solidFill>
                <a:latin typeface="Tex Gyre Adventor"/>
              </a:rPr>
              <a:t>Наименование показателя</a:t>
            </a:r>
          </a:p>
          <a:p>
            <a:pPr algn="ctr">
              <a:lnSpc>
                <a:spcPts val="2157"/>
              </a:lnSpc>
              <a:spcBef>
                <a:spcPct val="0"/>
              </a:spcBef>
            </a:pPr>
            <a:endParaRPr dirty="0"/>
          </a:p>
          <a:p>
            <a:pPr>
              <a:spcBef>
                <a:spcPct val="0"/>
              </a:spcBef>
            </a:pPr>
            <a:r>
              <a:rPr lang="en-US" sz="2200" spc="21" dirty="0">
                <a:solidFill>
                  <a:srgbClr val="FFFFFF"/>
                </a:solidFill>
                <a:latin typeface="Tex Gyre Adventor"/>
              </a:rPr>
              <a:t>Доля детей в возрасте от 10 до 19 лет, проживающих в регионе, вошедших в программы наставничества в роли наставляемого, %</a:t>
            </a:r>
          </a:p>
          <a:p>
            <a:pPr>
              <a:spcBef>
                <a:spcPct val="0"/>
              </a:spcBef>
            </a:pPr>
            <a:endParaRPr dirty="0"/>
          </a:p>
          <a:p>
            <a:pPr>
              <a:spcBef>
                <a:spcPct val="0"/>
              </a:spcBef>
            </a:pPr>
            <a:r>
              <a:rPr lang="en-US" sz="2200" spc="21" dirty="0">
                <a:solidFill>
                  <a:srgbClr val="FFFFFF"/>
                </a:solidFill>
                <a:latin typeface="Tex Gyre Adventor"/>
              </a:rPr>
              <a:t>Доля детей и подростков в возрасте от 15 до 19 лет, проживающих в регионе, вошедших в программы наставничества в роли наставника, %</a:t>
            </a:r>
          </a:p>
          <a:p>
            <a:pPr>
              <a:spcBef>
                <a:spcPct val="0"/>
              </a:spcBef>
            </a:pPr>
            <a:endParaRPr dirty="0"/>
          </a:p>
          <a:p>
            <a:pPr>
              <a:spcBef>
                <a:spcPct val="0"/>
              </a:spcBef>
            </a:pPr>
            <a:r>
              <a:rPr lang="en-US" sz="2200" spc="21" dirty="0">
                <a:solidFill>
                  <a:srgbClr val="FFFFFF"/>
                </a:solidFill>
                <a:latin typeface="Tex Gyre Adventor"/>
              </a:rPr>
              <a:t>Доля учителей - молодых специалистов (с опытом работы от 0 до 3 лет), проживающих в регионе, вошедших в программы наставничества в роли наставляемого, %</a:t>
            </a:r>
          </a:p>
          <a:p>
            <a:pPr>
              <a:spcBef>
                <a:spcPct val="0"/>
              </a:spcBef>
            </a:pPr>
            <a:endParaRPr dirty="0"/>
          </a:p>
          <a:p>
            <a:pPr>
              <a:spcBef>
                <a:spcPct val="0"/>
              </a:spcBef>
            </a:pPr>
            <a:r>
              <a:rPr lang="en-US" sz="2200" spc="21" dirty="0">
                <a:solidFill>
                  <a:srgbClr val="FFFFFF"/>
                </a:solidFill>
                <a:latin typeface="Tex Gyre Adventor"/>
              </a:rPr>
              <a:t>Доля предприятий (организаций) от общего количества предприятий, осуществляющих деятельность в регионе, вошедших в программы наставничества, предоставив своих наставников, % </a:t>
            </a:r>
          </a:p>
          <a:p>
            <a:pPr>
              <a:spcBef>
                <a:spcPct val="0"/>
              </a:spcBef>
            </a:pPr>
            <a:endParaRPr dirty="0"/>
          </a:p>
          <a:p>
            <a:pPr>
              <a:spcBef>
                <a:spcPct val="0"/>
              </a:spcBef>
            </a:pPr>
            <a:r>
              <a:rPr lang="en-US" sz="2200" spc="21" dirty="0">
                <a:solidFill>
                  <a:srgbClr val="FFFFFF"/>
                </a:solidFill>
                <a:latin typeface="Tex Gyre Adventor"/>
              </a:rPr>
              <a:t>Уровень удовлетворенности наставляемых участием в программах наставничества, % (опросный)</a:t>
            </a:r>
          </a:p>
          <a:p>
            <a:pPr>
              <a:spcBef>
                <a:spcPct val="0"/>
              </a:spcBef>
            </a:pPr>
            <a:r>
              <a:rPr lang="en-US" sz="2200" spc="21" dirty="0">
                <a:solidFill>
                  <a:srgbClr val="FFFFFF"/>
                </a:solidFill>
                <a:latin typeface="Tex Gyre Adventor"/>
              </a:rPr>
              <a:t>Уровень удовлетворенности наставников участием в программах наставничества, % (опросный)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161</TotalTime>
  <Words>617</Words>
  <Application>Microsoft Office PowerPoint</Application>
  <PresentationFormat>Произвольный</PresentationFormat>
  <Paragraphs>91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7" baseType="lpstr">
      <vt:lpstr>Arial</vt:lpstr>
      <vt:lpstr>Tex Gyre Adventor Bold</vt:lpstr>
      <vt:lpstr>CAT Neuzeit Italics</vt:lpstr>
      <vt:lpstr>Tex Gyre Adventor</vt:lpstr>
      <vt:lpstr>Calibri</vt:lpstr>
      <vt:lpstr>Arimo</vt:lpstr>
      <vt:lpstr>Office Theme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Региональная программа реализации целевой модели наставничества</dc:title>
  <dc:creator>Сергеева НА</dc:creator>
  <cp:lastModifiedBy>Сергеева НА</cp:lastModifiedBy>
  <cp:revision>5</cp:revision>
  <dcterms:created xsi:type="dcterms:W3CDTF">2006-08-16T00:00:00Z</dcterms:created>
  <dcterms:modified xsi:type="dcterms:W3CDTF">2021-03-23T07:14:35Z</dcterms:modified>
  <dc:identifier>DAEY_Gcshic</dc:identifier>
</cp:coreProperties>
</file>